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25"/>
  </p:notesMasterIdLst>
  <p:sldIdLst>
    <p:sldId id="363" r:id="rId2"/>
    <p:sldId id="361" r:id="rId3"/>
    <p:sldId id="358" r:id="rId4"/>
    <p:sldId id="362" r:id="rId5"/>
    <p:sldId id="257" r:id="rId6"/>
    <p:sldId id="352" r:id="rId7"/>
    <p:sldId id="265" r:id="rId8"/>
    <p:sldId id="340" r:id="rId9"/>
    <p:sldId id="325" r:id="rId10"/>
    <p:sldId id="341" r:id="rId11"/>
    <p:sldId id="342" r:id="rId12"/>
    <p:sldId id="343" r:id="rId13"/>
    <p:sldId id="344" r:id="rId14"/>
    <p:sldId id="345" r:id="rId15"/>
    <p:sldId id="339" r:id="rId16"/>
    <p:sldId id="353" r:id="rId17"/>
    <p:sldId id="323" r:id="rId18"/>
    <p:sldId id="279" r:id="rId19"/>
    <p:sldId id="354" r:id="rId20"/>
    <p:sldId id="355" r:id="rId21"/>
    <p:sldId id="356" r:id="rId22"/>
    <p:sldId id="359" r:id="rId23"/>
    <p:sldId id="278" r:id="rId24"/>
  </p:sldIdLst>
  <p:sldSz cx="9144000" cy="6858000" type="screen4x3"/>
  <p:notesSz cx="10021888" cy="688816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286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DFE"/>
    <a:srgbClr val="F4E2F4"/>
    <a:srgbClr val="F0DFF7"/>
    <a:srgbClr val="C56EEC"/>
    <a:srgbClr val="FF3399"/>
    <a:srgbClr val="DACADF"/>
    <a:srgbClr val="FFE7FE"/>
    <a:srgbClr val="C000BC"/>
    <a:srgbClr val="DEEBF7"/>
    <a:srgbClr val="60A6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37" autoAdjust="0"/>
    <p:restoredTop sz="95856" autoAdjust="0"/>
  </p:normalViewPr>
  <p:slideViewPr>
    <p:cSldViewPr snapToGrid="0">
      <p:cViewPr varScale="1">
        <p:scale>
          <a:sx n="101" d="100"/>
          <a:sy n="101" d="100"/>
        </p:scale>
        <p:origin x="720" y="114"/>
      </p:cViewPr>
      <p:guideLst>
        <p:guide orient="horz" pos="2183"/>
        <p:guide pos="286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968"/>
    </p:cViewPr>
  </p:sorterViewPr>
  <p:notesViewPr>
    <p:cSldViewPr snapToGrid="0">
      <p:cViewPr varScale="1">
        <p:scale>
          <a:sx n="60" d="100"/>
          <a:sy n="60" d="100"/>
        </p:scale>
        <p:origin x="72" y="13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342925" cy="346018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77362" y="1"/>
            <a:ext cx="4342925" cy="346018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64C53273-724E-4005-937B-2E6598C0000D}" type="datetimeFigureOut">
              <a:rPr lang="ko-KR" altLang="en-US" smtClean="0"/>
              <a:t>2026-01-29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460750" y="860425"/>
            <a:ext cx="3100388" cy="23256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6" tIns="46223" rIns="92446" bIns="46223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1002830" y="3315331"/>
            <a:ext cx="8016229" cy="2711812"/>
          </a:xfrm>
          <a:prstGeom prst="rect">
            <a:avLst/>
          </a:prstGeom>
        </p:spPr>
        <p:txBody>
          <a:bodyPr vert="horz" lIns="92446" tIns="46223" rIns="92446" bIns="46223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6542146"/>
            <a:ext cx="4342925" cy="346017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77362" y="6542146"/>
            <a:ext cx="4342925" cy="346017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E73628DC-A757-4E16-937C-19784AE337E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392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3628DC-A757-4E16-937C-19784AE337EA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96354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3628DC-A757-4E16-937C-19784AE337EA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82477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3628DC-A757-4E16-937C-19784AE337EA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03106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3628DC-A757-4E16-937C-19784AE337EA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953291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3628DC-A757-4E16-937C-19784AE337EA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49752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3628DC-A757-4E16-937C-19784AE337EA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2131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3628DC-A757-4E16-937C-19784AE337EA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12686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3628DC-A757-4E16-937C-19784AE337EA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64325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 latinLnBrk="1"/>
            <a:r>
              <a:rPr lang="en-US" altLang="ko-K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</a:t>
            </a:r>
            <a:r>
              <a:rPr lang="ko-KR" alt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사물 인터넷을 활용한 </a:t>
            </a:r>
            <a:r>
              <a:rPr lang="ko-KR" alt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스마트홈</a:t>
            </a:r>
            <a:r>
              <a:rPr lang="ko-KR" alt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그림</a:t>
            </a:r>
            <a:r>
              <a:rPr lang="en-US" altLang="ko-K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사물 인터넷을 활용한 </a:t>
            </a:r>
            <a:r>
              <a:rPr lang="ko-KR" alt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스마트홈의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모습을 나타냄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중앙에는 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층과 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층으로 된 집의 구조와 다양한 센서가 표시되어 있으며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사용자가 태블릿을 통해 집의 기기를 제어하고 있음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온도 센서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조도 센서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습도 센서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카메라 센서 등이 집 안에 배치되어 있음</a:t>
            </a:r>
            <a:r>
              <a:rPr lang="en-US" altLang="ko-K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ko-KR" alt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ko-KR" altLang="en-US" dirty="0" smtClean="0"/>
              <a:t>이전</a:t>
            </a:r>
            <a:endParaRPr lang="en-US" altLang="ko-KR" dirty="0" smtClean="0"/>
          </a:p>
          <a:p>
            <a:r>
              <a:rPr lang="ko-KR" altLang="en-US" dirty="0" smtClean="0"/>
              <a:t>다음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3628DC-A757-4E16-937C-19784AE337EA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5328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3628DC-A757-4E16-937C-19784AE337EA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6946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3628DC-A757-4E16-937C-19784AE337EA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12324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3628DC-A757-4E16-937C-19784AE337EA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74178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타원 9"/>
          <p:cNvSpPr/>
          <p:nvPr userDrawn="1"/>
        </p:nvSpPr>
        <p:spPr>
          <a:xfrm>
            <a:off x="157942" y="0"/>
            <a:ext cx="828000" cy="82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 userDrawn="1"/>
        </p:nvSpPr>
        <p:spPr>
          <a:xfrm>
            <a:off x="0" y="191187"/>
            <a:ext cx="9143999" cy="440575"/>
          </a:xfrm>
          <a:prstGeom prst="rect">
            <a:avLst/>
          </a:prstGeom>
          <a:solidFill>
            <a:srgbClr val="C3E2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제목 1"/>
          <p:cNvSpPr>
            <a:spLocks noGrp="1"/>
          </p:cNvSpPr>
          <p:nvPr>
            <p:ph type="title"/>
          </p:nvPr>
        </p:nvSpPr>
        <p:spPr>
          <a:xfrm>
            <a:off x="1155470" y="191188"/>
            <a:ext cx="4629727" cy="440576"/>
          </a:xfrm>
        </p:spPr>
        <p:txBody>
          <a:bodyPr>
            <a:noAutofit/>
          </a:bodyPr>
          <a:lstStyle>
            <a:lvl1pPr>
              <a:defRPr sz="2000" b="0" baseline="0">
                <a:solidFill>
                  <a:schemeClr val="tx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12" name="타원 11"/>
          <p:cNvSpPr/>
          <p:nvPr userDrawn="1"/>
        </p:nvSpPr>
        <p:spPr>
          <a:xfrm>
            <a:off x="157942" y="0"/>
            <a:ext cx="828000" cy="82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217763" y="57295"/>
            <a:ext cx="708357" cy="708357"/>
          </a:xfrm>
          <a:prstGeom prst="ellipse">
            <a:avLst/>
          </a:prstGeom>
          <a:solidFill>
            <a:srgbClr val="0096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대각선 방향의 모서리가 둥근 사각형 13"/>
          <p:cNvSpPr/>
          <p:nvPr userDrawn="1"/>
        </p:nvSpPr>
        <p:spPr>
          <a:xfrm>
            <a:off x="5727600" y="54000"/>
            <a:ext cx="3358800" cy="464400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EBF6D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14715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직사각형 26"/>
          <p:cNvSpPr/>
          <p:nvPr userDrawn="1"/>
        </p:nvSpPr>
        <p:spPr>
          <a:xfrm>
            <a:off x="5566410" y="0"/>
            <a:ext cx="3574473" cy="6858000"/>
          </a:xfrm>
          <a:prstGeom prst="rect">
            <a:avLst/>
          </a:prstGeom>
          <a:solidFill>
            <a:schemeClr val="accent1">
              <a:alpha val="3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제목 1"/>
          <p:cNvSpPr>
            <a:spLocks noGrp="1"/>
          </p:cNvSpPr>
          <p:nvPr>
            <p:ph type="title"/>
          </p:nvPr>
        </p:nvSpPr>
        <p:spPr>
          <a:xfrm>
            <a:off x="790768" y="130635"/>
            <a:ext cx="8353235" cy="586655"/>
          </a:xfrm>
        </p:spPr>
        <p:txBody>
          <a:bodyPr>
            <a:normAutofit/>
          </a:bodyPr>
          <a:lstStyle/>
          <a:p>
            <a:endParaRPr lang="ko-KR" altLang="en-US"/>
          </a:p>
        </p:txBody>
      </p:sp>
      <p:cxnSp>
        <p:nvCxnSpPr>
          <p:cNvPr id="29" name="직선 연결선 28"/>
          <p:cNvCxnSpPr/>
          <p:nvPr userDrawn="1"/>
        </p:nvCxnSpPr>
        <p:spPr>
          <a:xfrm>
            <a:off x="0" y="304371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직선 연결선 29"/>
          <p:cNvCxnSpPr/>
          <p:nvPr userDrawn="1"/>
        </p:nvCxnSpPr>
        <p:spPr>
          <a:xfrm>
            <a:off x="0" y="421817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/>
          <p:cNvCxnSpPr/>
          <p:nvPr userDrawn="1"/>
        </p:nvCxnSpPr>
        <p:spPr>
          <a:xfrm>
            <a:off x="0" y="6649390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그룹 31"/>
          <p:cNvGrpSpPr/>
          <p:nvPr userDrawn="1"/>
        </p:nvGrpSpPr>
        <p:grpSpPr>
          <a:xfrm>
            <a:off x="0" y="4846053"/>
            <a:ext cx="9144000" cy="1518905"/>
            <a:chOff x="0" y="2660997"/>
            <a:chExt cx="9144000" cy="1518905"/>
          </a:xfrm>
        </p:grpSpPr>
        <p:cxnSp>
          <p:nvCxnSpPr>
            <p:cNvPr id="33" name="직선 연결선 32"/>
            <p:cNvCxnSpPr/>
            <p:nvPr/>
          </p:nvCxnSpPr>
          <p:spPr>
            <a:xfrm>
              <a:off x="0" y="2660997"/>
              <a:ext cx="9144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직선 연결선 33"/>
            <p:cNvCxnSpPr/>
            <p:nvPr/>
          </p:nvCxnSpPr>
          <p:spPr>
            <a:xfrm>
              <a:off x="0" y="3017257"/>
              <a:ext cx="9144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직선 연결선 34"/>
            <p:cNvCxnSpPr/>
            <p:nvPr/>
          </p:nvCxnSpPr>
          <p:spPr>
            <a:xfrm>
              <a:off x="0" y="3516021"/>
              <a:ext cx="9144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직선 연결선 35"/>
            <p:cNvCxnSpPr/>
            <p:nvPr/>
          </p:nvCxnSpPr>
          <p:spPr>
            <a:xfrm>
              <a:off x="0" y="4179902"/>
              <a:ext cx="9144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TextBox 36"/>
          <p:cNvSpPr txBox="1"/>
          <p:nvPr userDrawn="1"/>
        </p:nvSpPr>
        <p:spPr>
          <a:xfrm>
            <a:off x="6968427" y="6549021"/>
            <a:ext cx="1992853" cy="246221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txBody>
          <a:bodyPr wrap="none" rtlCol="0">
            <a:spAutoFit/>
          </a:bodyPr>
          <a:lstStyle/>
          <a:p>
            <a:pPr lvl="0"/>
            <a:r>
              <a:rPr lang="en-US" altLang="ko-KR" sz="1000" dirty="0">
                <a:solidFill>
                  <a:schemeClr val="dk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* </a:t>
            </a:r>
            <a:r>
              <a:rPr lang="ko-KR" altLang="en-US" sz="1000" dirty="0">
                <a:solidFill>
                  <a:schemeClr val="dk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실습할 수 있도록 </a:t>
            </a:r>
            <a:r>
              <a:rPr lang="en-US" altLang="ko-KR" sz="1000" dirty="0">
                <a:solidFill>
                  <a:schemeClr val="dk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IDE </a:t>
            </a:r>
            <a:r>
              <a:rPr lang="ko-KR" altLang="en-US" sz="1000" dirty="0">
                <a:solidFill>
                  <a:schemeClr val="dk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연결 필요</a:t>
            </a:r>
            <a:endParaRPr lang="en-US" altLang="ko-KR" sz="1000" dirty="0">
              <a:solidFill>
                <a:schemeClr val="dk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38" name="그룹 37"/>
          <p:cNvGrpSpPr/>
          <p:nvPr userDrawn="1"/>
        </p:nvGrpSpPr>
        <p:grpSpPr>
          <a:xfrm>
            <a:off x="0" y="0"/>
            <a:ext cx="9170565" cy="6858000"/>
            <a:chOff x="0" y="0"/>
            <a:chExt cx="9170565" cy="6858000"/>
          </a:xfrm>
        </p:grpSpPr>
        <p:grpSp>
          <p:nvGrpSpPr>
            <p:cNvPr id="39" name="그룹 38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42" name="그룹 41"/>
              <p:cNvGrpSpPr/>
              <p:nvPr/>
            </p:nvGrpSpPr>
            <p:grpSpPr>
              <a:xfrm>
                <a:off x="0" y="0"/>
                <a:ext cx="9144000" cy="6858000"/>
                <a:chOff x="0" y="0"/>
                <a:chExt cx="9144000" cy="6858000"/>
              </a:xfrm>
            </p:grpSpPr>
            <p:grpSp>
              <p:nvGrpSpPr>
                <p:cNvPr id="44" name="그룹 43"/>
                <p:cNvGrpSpPr/>
                <p:nvPr/>
              </p:nvGrpSpPr>
              <p:grpSpPr>
                <a:xfrm>
                  <a:off x="0" y="0"/>
                  <a:ext cx="9144000" cy="6858000"/>
                  <a:chOff x="0" y="0"/>
                  <a:chExt cx="9144000" cy="6858000"/>
                </a:xfrm>
              </p:grpSpPr>
              <p:sp>
                <p:nvSpPr>
                  <p:cNvPr id="46" name="직사각형 45"/>
                  <p:cNvSpPr/>
                  <p:nvPr/>
                </p:nvSpPr>
                <p:spPr>
                  <a:xfrm>
                    <a:off x="0" y="0"/>
                    <a:ext cx="490663" cy="6858000"/>
                  </a:xfrm>
                  <a:prstGeom prst="rect">
                    <a:avLst/>
                  </a:prstGeom>
                  <a:solidFill>
                    <a:schemeClr val="accent1">
                      <a:alpha val="30000"/>
                    </a:scheme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ko-KR" dirty="0"/>
                      <a:t>C</a:t>
                    </a:r>
                    <a:endParaRPr lang="ko-KR" altLang="en-US" dirty="0"/>
                  </a:p>
                </p:txBody>
              </p:sp>
              <p:sp>
                <p:nvSpPr>
                  <p:cNvPr id="47" name="직사각형 46"/>
                  <p:cNvSpPr/>
                  <p:nvPr/>
                </p:nvSpPr>
                <p:spPr>
                  <a:xfrm>
                    <a:off x="8653337" y="0"/>
                    <a:ext cx="490663" cy="6858000"/>
                  </a:xfrm>
                  <a:prstGeom prst="rect">
                    <a:avLst/>
                  </a:prstGeom>
                  <a:solidFill>
                    <a:srgbClr val="CC66FF">
                      <a:alpha val="30000"/>
                    </a:srgb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cxnSp>
                <p:nvCxnSpPr>
                  <p:cNvPr id="48" name="직선 연결선 47"/>
                  <p:cNvCxnSpPr/>
                  <p:nvPr/>
                </p:nvCxnSpPr>
                <p:spPr>
                  <a:xfrm>
                    <a:off x="0" y="1277494"/>
                    <a:ext cx="9144000" cy="0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5" name="직선 연결선 44"/>
                <p:cNvCxnSpPr/>
                <p:nvPr/>
              </p:nvCxnSpPr>
              <p:spPr>
                <a:xfrm>
                  <a:off x="0" y="1059380"/>
                  <a:ext cx="91440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3" name="직선 연결선 42"/>
              <p:cNvCxnSpPr/>
              <p:nvPr/>
            </p:nvCxnSpPr>
            <p:spPr>
              <a:xfrm>
                <a:off x="6777449" y="0"/>
                <a:ext cx="0" cy="68580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직선 연결선 23"/>
              <p:cNvCxnSpPr/>
              <p:nvPr userDrawn="1"/>
            </p:nvCxnSpPr>
            <p:spPr>
              <a:xfrm>
                <a:off x="6626978" y="0"/>
                <a:ext cx="0" cy="68580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0" name="직선 연결선 39"/>
            <p:cNvCxnSpPr/>
            <p:nvPr/>
          </p:nvCxnSpPr>
          <p:spPr>
            <a:xfrm>
              <a:off x="26565" y="2545631"/>
              <a:ext cx="914400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직선 연결선 40"/>
            <p:cNvCxnSpPr/>
            <p:nvPr/>
          </p:nvCxnSpPr>
          <p:spPr>
            <a:xfrm>
              <a:off x="26565" y="2277183"/>
              <a:ext cx="914400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64143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>
            <a:spLocks noGrp="1"/>
          </p:cNvSpPr>
          <p:nvPr>
            <p:ph type="title"/>
          </p:nvPr>
        </p:nvSpPr>
        <p:spPr>
          <a:xfrm>
            <a:off x="1155470" y="191188"/>
            <a:ext cx="4629727" cy="440576"/>
          </a:xfrm>
        </p:spPr>
        <p:txBody>
          <a:bodyPr>
            <a:noAutofit/>
          </a:bodyPr>
          <a:lstStyle>
            <a:lvl1pPr>
              <a:defRPr sz="2800"/>
            </a:lvl1pPr>
          </a:lstStyle>
          <a:p>
            <a:endParaRPr lang="ko-KR" altLang="en-US" dirty="0"/>
          </a:p>
        </p:txBody>
      </p:sp>
      <p:grpSp>
        <p:nvGrpSpPr>
          <p:cNvPr id="7" name="그룹 6"/>
          <p:cNvGrpSpPr/>
          <p:nvPr userDrawn="1"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직사각형 7"/>
            <p:cNvSpPr/>
            <p:nvPr/>
          </p:nvSpPr>
          <p:spPr>
            <a:xfrm>
              <a:off x="0" y="0"/>
              <a:ext cx="490663" cy="6858000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/>
                <a:t>C</a:t>
              </a:r>
              <a:endParaRPr lang="ko-KR" altLang="en-US" dirty="0"/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8653337" y="0"/>
              <a:ext cx="490663" cy="6858000"/>
            </a:xfrm>
            <a:prstGeom prst="rect">
              <a:avLst/>
            </a:prstGeom>
            <a:solidFill>
              <a:srgbClr val="CC66FF">
                <a:alpha val="30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10" name="직선 연결선 9"/>
            <p:cNvCxnSpPr/>
            <p:nvPr/>
          </p:nvCxnSpPr>
          <p:spPr>
            <a:xfrm>
              <a:off x="0" y="1059380"/>
              <a:ext cx="9144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직선 연결선 10"/>
            <p:cNvCxnSpPr/>
            <p:nvPr/>
          </p:nvCxnSpPr>
          <p:spPr>
            <a:xfrm>
              <a:off x="6777449" y="0"/>
              <a:ext cx="0" cy="6858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연결선 11"/>
            <p:cNvCxnSpPr/>
            <p:nvPr/>
          </p:nvCxnSpPr>
          <p:spPr>
            <a:xfrm>
              <a:off x="6626978" y="0"/>
              <a:ext cx="0" cy="6858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그룹 12"/>
          <p:cNvGrpSpPr/>
          <p:nvPr userDrawn="1"/>
        </p:nvGrpSpPr>
        <p:grpSpPr>
          <a:xfrm>
            <a:off x="398065" y="1647703"/>
            <a:ext cx="5805965" cy="1766829"/>
            <a:chOff x="398065" y="1647703"/>
            <a:chExt cx="5805965" cy="1766829"/>
          </a:xfrm>
        </p:grpSpPr>
        <p:cxnSp>
          <p:nvCxnSpPr>
            <p:cNvPr id="14" name="직선 연결선 13"/>
            <p:cNvCxnSpPr/>
            <p:nvPr/>
          </p:nvCxnSpPr>
          <p:spPr>
            <a:xfrm>
              <a:off x="398065" y="1751878"/>
              <a:ext cx="5805965" cy="0"/>
            </a:xfrm>
            <a:prstGeom prst="line">
              <a:avLst/>
            </a:prstGeom>
            <a:ln>
              <a:solidFill>
                <a:srgbClr val="43CD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 14"/>
            <p:cNvCxnSpPr/>
            <p:nvPr/>
          </p:nvCxnSpPr>
          <p:spPr>
            <a:xfrm>
              <a:off x="798652" y="1647703"/>
              <a:ext cx="0" cy="1766829"/>
            </a:xfrm>
            <a:prstGeom prst="line">
              <a:avLst/>
            </a:prstGeom>
            <a:ln>
              <a:solidFill>
                <a:srgbClr val="43CD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 15"/>
            <p:cNvCxnSpPr/>
            <p:nvPr/>
          </p:nvCxnSpPr>
          <p:spPr>
            <a:xfrm>
              <a:off x="4305781" y="1647703"/>
              <a:ext cx="0" cy="1766829"/>
            </a:xfrm>
            <a:prstGeom prst="line">
              <a:avLst/>
            </a:prstGeom>
            <a:ln>
              <a:solidFill>
                <a:srgbClr val="43CD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직사각형 16"/>
          <p:cNvSpPr/>
          <p:nvPr userDrawn="1"/>
        </p:nvSpPr>
        <p:spPr>
          <a:xfrm>
            <a:off x="6777449" y="2413242"/>
            <a:ext cx="1875888" cy="2964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8" name="그림 17"/>
          <p:cNvPicPr>
            <a:picLocks noChangeAspect="1"/>
          </p:cNvPicPr>
          <p:nvPr userDrawn="1"/>
        </p:nvPicPr>
        <p:blipFill rotWithShape="1">
          <a:blip r:embed="rId2"/>
          <a:srcRect l="40282" t="95494" r="56813" b="307"/>
          <a:stretch/>
        </p:blipFill>
        <p:spPr>
          <a:xfrm>
            <a:off x="6910086" y="4676172"/>
            <a:ext cx="243068" cy="219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2287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 bwMode="gray">
          <a:xfrm>
            <a:off x="-5918" y="0"/>
            <a:ext cx="2404872" cy="1783080"/>
            <a:chOff x="-5918" y="0"/>
            <a:chExt cx="3089429" cy="2295395"/>
          </a:xfrm>
        </p:grpSpPr>
        <p:sp>
          <p:nvSpPr>
            <p:cNvPr id="8" name="Freeform 7"/>
            <p:cNvSpPr/>
            <p:nvPr userDrawn="1"/>
          </p:nvSpPr>
          <p:spPr bwMode="gray">
            <a:xfrm>
              <a:off x="1772575" y="0"/>
              <a:ext cx="1310936" cy="1115627"/>
            </a:xfrm>
            <a:custGeom>
              <a:avLst/>
              <a:gdLst>
                <a:gd name="connsiteX0" fmla="*/ 0 w 1310936"/>
                <a:gd name="connsiteY0" fmla="*/ 0 h 1115627"/>
                <a:gd name="connsiteX1" fmla="*/ 435006 w 1310936"/>
                <a:gd name="connsiteY1" fmla="*/ 1115627 h 1115627"/>
                <a:gd name="connsiteX2" fmla="*/ 1310936 w 1310936"/>
                <a:gd name="connsiteY2" fmla="*/ 645111 h 1115627"/>
                <a:gd name="connsiteX3" fmla="*/ 1222159 w 1310936"/>
                <a:gd name="connsiteY3" fmla="*/ 0 h 1115627"/>
                <a:gd name="connsiteX4" fmla="*/ 0 w 1310936"/>
                <a:gd name="connsiteY4" fmla="*/ 0 h 1115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0936" h="1115627">
                  <a:moveTo>
                    <a:pt x="0" y="0"/>
                  </a:moveTo>
                  <a:lnTo>
                    <a:pt x="435006" y="1115627"/>
                  </a:lnTo>
                  <a:lnTo>
                    <a:pt x="1310936" y="645111"/>
                  </a:lnTo>
                  <a:lnTo>
                    <a:pt x="12221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 userDrawn="1"/>
          </p:nvSpPr>
          <p:spPr bwMode="gray">
            <a:xfrm>
              <a:off x="-5918" y="0"/>
              <a:ext cx="2019775" cy="1452979"/>
            </a:xfrm>
            <a:custGeom>
              <a:avLst/>
              <a:gdLst>
                <a:gd name="connsiteX0" fmla="*/ 0 w 2013857"/>
                <a:gd name="connsiteY0" fmla="*/ 10886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10886 h 1436914"/>
                <a:gd name="connsiteX0" fmla="*/ 0 w 2013857"/>
                <a:gd name="connsiteY0" fmla="*/ 2008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2008 h 1436914"/>
                <a:gd name="connsiteX0" fmla="*/ 5918 w 2019775"/>
                <a:gd name="connsiteY0" fmla="*/ 2008 h 1452979"/>
                <a:gd name="connsiteX1" fmla="*/ 5918 w 2019775"/>
                <a:gd name="connsiteY1" fmla="*/ 1436914 h 1452979"/>
                <a:gd name="connsiteX2" fmla="*/ 0 w 2019775"/>
                <a:gd name="connsiteY2" fmla="*/ 1452979 h 1452979"/>
                <a:gd name="connsiteX3" fmla="*/ 2019775 w 2019775"/>
                <a:gd name="connsiteY3" fmla="*/ 794657 h 1452979"/>
                <a:gd name="connsiteX4" fmla="*/ 1693204 w 2019775"/>
                <a:gd name="connsiteY4" fmla="*/ 0 h 1452979"/>
                <a:gd name="connsiteX5" fmla="*/ 5918 w 2019775"/>
                <a:gd name="connsiteY5" fmla="*/ 2008 h 145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9775" h="1452979">
                  <a:moveTo>
                    <a:pt x="5918" y="2008"/>
                  </a:moveTo>
                  <a:lnTo>
                    <a:pt x="5918" y="1436914"/>
                  </a:lnTo>
                  <a:lnTo>
                    <a:pt x="0" y="1452979"/>
                  </a:lnTo>
                  <a:lnTo>
                    <a:pt x="2019775" y="794657"/>
                  </a:lnTo>
                  <a:lnTo>
                    <a:pt x="1693204" y="0"/>
                  </a:lnTo>
                  <a:lnTo>
                    <a:pt x="5918" y="200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 userDrawn="1"/>
          </p:nvSpPr>
          <p:spPr bwMode="gray">
            <a:xfrm>
              <a:off x="-3132" y="895611"/>
              <a:ext cx="2156565" cy="1399784"/>
            </a:xfrm>
            <a:custGeom>
              <a:avLst/>
              <a:gdLst>
                <a:gd name="connsiteX0" fmla="*/ 2048006 w 2148214"/>
                <a:gd name="connsiteY0" fmla="*/ 0 h 1399784"/>
                <a:gd name="connsiteX1" fmla="*/ 2148214 w 2148214"/>
                <a:gd name="connsiteY1" fmla="*/ 253652 h 1399784"/>
                <a:gd name="connsiteX2" fmla="*/ 0 w 2148214"/>
                <a:gd name="connsiteY2" fmla="*/ 1399784 h 1399784"/>
                <a:gd name="connsiteX3" fmla="*/ 0 w 2148214"/>
                <a:gd name="connsiteY3" fmla="*/ 676405 h 1399784"/>
                <a:gd name="connsiteX4" fmla="*/ 2048006 w 2148214"/>
                <a:gd name="connsiteY4" fmla="*/ 0 h 1399784"/>
                <a:gd name="connsiteX0" fmla="*/ 2048006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48006 w 2156565"/>
                <a:gd name="connsiteY4" fmla="*/ 0 h 1399784"/>
                <a:gd name="connsiteX0" fmla="*/ 2060532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60532 w 2156565"/>
                <a:gd name="connsiteY4" fmla="*/ 0 h 1399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6565" h="1399784">
                  <a:moveTo>
                    <a:pt x="2060532" y="0"/>
                  </a:moveTo>
                  <a:lnTo>
                    <a:pt x="2156565" y="247389"/>
                  </a:lnTo>
                  <a:lnTo>
                    <a:pt x="0" y="1399784"/>
                  </a:lnTo>
                  <a:lnTo>
                    <a:pt x="0" y="676405"/>
                  </a:lnTo>
                  <a:lnTo>
                    <a:pt x="206053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3575303" y="411480"/>
            <a:ext cx="5148072" cy="1162050"/>
          </a:xfrm>
        </p:spPr>
        <p:txBody>
          <a:bodyPr anchor="b"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64208"/>
            <a:ext cx="5111750" cy="470001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640080" y="1664208"/>
            <a:ext cx="2825496" cy="4690872"/>
          </a:xfrm>
          <a:solidFill>
            <a:schemeClr val="accent6">
              <a:lumMod val="60000"/>
              <a:lumOff val="40000"/>
            </a:schemeClr>
          </a:solidFill>
          <a:effectLst>
            <a:outerShdw blurRad="50800" dist="38100" dir="5400000" algn="ctr" rotWithShape="0">
              <a:srgbClr val="000000">
                <a:alpha val="40000"/>
              </a:srgbClr>
            </a:outerShdw>
          </a:effectLst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2257" y="6583680"/>
            <a:ext cx="2133600" cy="228600"/>
          </a:xfrm>
        </p:spPr>
        <p:txBody>
          <a:bodyPr/>
          <a:lstStyle/>
          <a:p>
            <a:fld id="{91BAAD4D-0FB1-4FEA-952B-AC9F498C781D}" type="datetimeFigureOut">
              <a:rPr lang="ko-KR" altLang="en-US" smtClean="0"/>
              <a:t>2026-01-29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19400" y="6583680"/>
            <a:ext cx="5029200" cy="22860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1" name="Oval 10"/>
          <p:cNvSpPr/>
          <p:nvPr/>
        </p:nvSpPr>
        <p:spPr bwMode="gray">
          <a:xfrm>
            <a:off x="2258568" y="1161288"/>
            <a:ext cx="283464" cy="283464"/>
          </a:xfrm>
          <a:prstGeom prst="ellipse">
            <a:avLst/>
          </a:prstGeom>
          <a:noFill/>
          <a:ln w="57150">
            <a:solidFill>
              <a:srgbClr val="C1C1C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2715768" y="1161288"/>
            <a:ext cx="283464" cy="283464"/>
          </a:xfrm>
          <a:prstGeom prst="ellipse">
            <a:avLst/>
          </a:prstGeom>
          <a:noFill/>
          <a:ln w="57150">
            <a:solidFill>
              <a:srgbClr val="C1C1C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 bwMode="gray">
          <a:xfrm>
            <a:off x="3172968" y="1161288"/>
            <a:ext cx="283464" cy="283464"/>
          </a:xfrm>
          <a:prstGeom prst="ellipse">
            <a:avLst/>
          </a:prstGeom>
          <a:noFill/>
          <a:ln w="57150">
            <a:solidFill>
              <a:srgbClr val="C1C1C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8087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6"/>
          <p:cNvSpPr/>
          <p:nvPr/>
        </p:nvSpPr>
        <p:spPr bwMode="gray">
          <a:xfrm>
            <a:off x="8668512" y="5986021"/>
            <a:ext cx="475487" cy="881406"/>
          </a:xfrm>
          <a:custGeom>
            <a:avLst/>
            <a:gdLst>
              <a:gd name="connsiteX0" fmla="*/ 587828 w 598714"/>
              <a:gd name="connsiteY0" fmla="*/ 0 h 979714"/>
              <a:gd name="connsiteX1" fmla="*/ 598714 w 598714"/>
              <a:gd name="connsiteY1" fmla="*/ 979714 h 979714"/>
              <a:gd name="connsiteX2" fmla="*/ 174171 w 598714"/>
              <a:gd name="connsiteY2" fmla="*/ 968828 h 979714"/>
              <a:gd name="connsiteX3" fmla="*/ 0 w 598714"/>
              <a:gd name="connsiteY3" fmla="*/ 185057 h 979714"/>
              <a:gd name="connsiteX4" fmla="*/ 587828 w 598714"/>
              <a:gd name="connsiteY4" fmla="*/ 0 h 979714"/>
              <a:gd name="connsiteX0" fmla="*/ 595944 w 598714"/>
              <a:gd name="connsiteY0" fmla="*/ 0 h 984674"/>
              <a:gd name="connsiteX1" fmla="*/ 598714 w 598714"/>
              <a:gd name="connsiteY1" fmla="*/ 984674 h 984674"/>
              <a:gd name="connsiteX2" fmla="*/ 174171 w 598714"/>
              <a:gd name="connsiteY2" fmla="*/ 973788 h 984674"/>
              <a:gd name="connsiteX3" fmla="*/ 0 w 598714"/>
              <a:gd name="connsiteY3" fmla="*/ 190017 h 984674"/>
              <a:gd name="connsiteX4" fmla="*/ 595944 w 598714"/>
              <a:gd name="connsiteY4" fmla="*/ 0 h 984674"/>
              <a:gd name="connsiteX0" fmla="*/ 595944 w 598714"/>
              <a:gd name="connsiteY0" fmla="*/ 0 h 987315"/>
              <a:gd name="connsiteX1" fmla="*/ 598714 w 598714"/>
              <a:gd name="connsiteY1" fmla="*/ 984674 h 987315"/>
              <a:gd name="connsiteX2" fmla="*/ 179582 w 598714"/>
              <a:gd name="connsiteY2" fmla="*/ 987315 h 987315"/>
              <a:gd name="connsiteX3" fmla="*/ 0 w 598714"/>
              <a:gd name="connsiteY3" fmla="*/ 190017 h 987315"/>
              <a:gd name="connsiteX4" fmla="*/ 595944 w 598714"/>
              <a:gd name="connsiteY4" fmla="*/ 0 h 987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8714" h="987315">
                <a:moveTo>
                  <a:pt x="595944" y="0"/>
                </a:moveTo>
                <a:cubicBezTo>
                  <a:pt x="596867" y="328225"/>
                  <a:pt x="597791" y="656449"/>
                  <a:pt x="598714" y="984674"/>
                </a:cubicBezTo>
                <a:lnTo>
                  <a:pt x="179582" y="987315"/>
                </a:lnTo>
                <a:lnTo>
                  <a:pt x="0" y="190017"/>
                </a:lnTo>
                <a:lnTo>
                  <a:pt x="59594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 bwMode="gray">
          <a:xfrm>
            <a:off x="8159227" y="4085108"/>
            <a:ext cx="984772" cy="1985754"/>
          </a:xfrm>
          <a:custGeom>
            <a:avLst/>
            <a:gdLst>
              <a:gd name="connsiteX0" fmla="*/ 0 w 1338943"/>
              <a:gd name="connsiteY0" fmla="*/ 206828 h 3298371"/>
              <a:gd name="connsiteX1" fmla="*/ 1338943 w 1338943"/>
              <a:gd name="connsiteY1" fmla="*/ 0 h 3298371"/>
              <a:gd name="connsiteX2" fmla="*/ 1328057 w 1338943"/>
              <a:gd name="connsiteY2" fmla="*/ 3102428 h 3298371"/>
              <a:gd name="connsiteX3" fmla="*/ 718457 w 1338943"/>
              <a:gd name="connsiteY3" fmla="*/ 3298371 h 3298371"/>
              <a:gd name="connsiteX4" fmla="*/ 0 w 1338943"/>
              <a:gd name="connsiteY4" fmla="*/ 206828 h 3298371"/>
              <a:gd name="connsiteX0" fmla="*/ 0 w 1342507"/>
              <a:gd name="connsiteY0" fmla="*/ 206828 h 3298371"/>
              <a:gd name="connsiteX1" fmla="*/ 1338943 w 1342507"/>
              <a:gd name="connsiteY1" fmla="*/ 0 h 3298371"/>
              <a:gd name="connsiteX2" fmla="*/ 1338878 w 1342507"/>
              <a:gd name="connsiteY2" fmla="*/ 3097919 h 3298371"/>
              <a:gd name="connsiteX3" fmla="*/ 718457 w 1342507"/>
              <a:gd name="connsiteY3" fmla="*/ 3298371 h 3298371"/>
              <a:gd name="connsiteX4" fmla="*/ 0 w 1342507"/>
              <a:gd name="connsiteY4" fmla="*/ 206828 h 3298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2507" h="3298371">
                <a:moveTo>
                  <a:pt x="0" y="206828"/>
                </a:moveTo>
                <a:lnTo>
                  <a:pt x="1338943" y="0"/>
                </a:lnTo>
                <a:cubicBezTo>
                  <a:pt x="1335314" y="1034143"/>
                  <a:pt x="1342507" y="2063776"/>
                  <a:pt x="1338878" y="3097919"/>
                </a:cubicBezTo>
                <a:lnTo>
                  <a:pt x="718457" y="3298371"/>
                </a:lnTo>
                <a:lnTo>
                  <a:pt x="0" y="20682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 bwMode="gray">
          <a:xfrm>
            <a:off x="2932642" y="4233983"/>
            <a:ext cx="5792431" cy="2624017"/>
          </a:xfrm>
          <a:custGeom>
            <a:avLst/>
            <a:gdLst>
              <a:gd name="connsiteX0" fmla="*/ 0 w 8632372"/>
              <a:gd name="connsiteY0" fmla="*/ 3940629 h 3940629"/>
              <a:gd name="connsiteX1" fmla="*/ 2732315 w 8632372"/>
              <a:gd name="connsiteY1" fmla="*/ 783772 h 3940629"/>
              <a:gd name="connsiteX2" fmla="*/ 7696200 w 8632372"/>
              <a:gd name="connsiteY2" fmla="*/ 0 h 3940629"/>
              <a:gd name="connsiteX3" fmla="*/ 8632372 w 8632372"/>
              <a:gd name="connsiteY3" fmla="*/ 3940629 h 3940629"/>
              <a:gd name="connsiteX4" fmla="*/ 0 w 8632372"/>
              <a:gd name="connsiteY4" fmla="*/ 3940629 h 394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32372" h="3940629">
                <a:moveTo>
                  <a:pt x="0" y="3940629"/>
                </a:moveTo>
                <a:lnTo>
                  <a:pt x="2732315" y="783772"/>
                </a:lnTo>
                <a:lnTo>
                  <a:pt x="7696200" y="0"/>
                </a:lnTo>
                <a:lnTo>
                  <a:pt x="8632372" y="3940629"/>
                </a:lnTo>
                <a:lnTo>
                  <a:pt x="0" y="3940629"/>
                </a:lnTo>
                <a:close/>
              </a:path>
            </a:pathLst>
          </a:cu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>
            <a:off x="649224" y="6419088"/>
            <a:ext cx="7845552" cy="365760"/>
          </a:xfr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>
          <a:xfrm>
            <a:off x="4325112" y="6419088"/>
            <a:ext cx="475488" cy="365760"/>
          </a:xfrm>
        </p:spPr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 dirty="0"/>
          </a:p>
        </p:txBody>
      </p:sp>
      <p:sp>
        <p:nvSpPr>
          <p:cNvPr id="9" name="Freeform 8"/>
          <p:cNvSpPr/>
          <p:nvPr/>
        </p:nvSpPr>
        <p:spPr bwMode="gray">
          <a:xfrm>
            <a:off x="1772575" y="0"/>
            <a:ext cx="1310936" cy="1115627"/>
          </a:xfrm>
          <a:custGeom>
            <a:avLst/>
            <a:gdLst>
              <a:gd name="connsiteX0" fmla="*/ 0 w 1310936"/>
              <a:gd name="connsiteY0" fmla="*/ 0 h 1115627"/>
              <a:gd name="connsiteX1" fmla="*/ 435006 w 1310936"/>
              <a:gd name="connsiteY1" fmla="*/ 1115627 h 1115627"/>
              <a:gd name="connsiteX2" fmla="*/ 1310936 w 1310936"/>
              <a:gd name="connsiteY2" fmla="*/ 645111 h 1115627"/>
              <a:gd name="connsiteX3" fmla="*/ 1222159 w 1310936"/>
              <a:gd name="connsiteY3" fmla="*/ 0 h 1115627"/>
              <a:gd name="connsiteX4" fmla="*/ 0 w 1310936"/>
              <a:gd name="connsiteY4" fmla="*/ 0 h 1115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0936" h="1115627">
                <a:moveTo>
                  <a:pt x="0" y="0"/>
                </a:moveTo>
                <a:lnTo>
                  <a:pt x="435006" y="1115627"/>
                </a:lnTo>
                <a:lnTo>
                  <a:pt x="1310936" y="645111"/>
                </a:lnTo>
                <a:lnTo>
                  <a:pt x="122215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 bwMode="gray">
          <a:xfrm>
            <a:off x="-5918" y="0"/>
            <a:ext cx="2019775" cy="1452979"/>
          </a:xfrm>
          <a:custGeom>
            <a:avLst/>
            <a:gdLst>
              <a:gd name="connsiteX0" fmla="*/ 0 w 2013857"/>
              <a:gd name="connsiteY0" fmla="*/ 10886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10886 h 1436914"/>
              <a:gd name="connsiteX0" fmla="*/ 0 w 2013857"/>
              <a:gd name="connsiteY0" fmla="*/ 2008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2008 h 1436914"/>
              <a:gd name="connsiteX0" fmla="*/ 5918 w 2019775"/>
              <a:gd name="connsiteY0" fmla="*/ 2008 h 1452979"/>
              <a:gd name="connsiteX1" fmla="*/ 5918 w 2019775"/>
              <a:gd name="connsiteY1" fmla="*/ 1436914 h 1452979"/>
              <a:gd name="connsiteX2" fmla="*/ 0 w 2019775"/>
              <a:gd name="connsiteY2" fmla="*/ 1452979 h 1452979"/>
              <a:gd name="connsiteX3" fmla="*/ 2019775 w 2019775"/>
              <a:gd name="connsiteY3" fmla="*/ 794657 h 1452979"/>
              <a:gd name="connsiteX4" fmla="*/ 1693204 w 2019775"/>
              <a:gd name="connsiteY4" fmla="*/ 0 h 1452979"/>
              <a:gd name="connsiteX5" fmla="*/ 5918 w 2019775"/>
              <a:gd name="connsiteY5" fmla="*/ 2008 h 145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9775" h="1452979">
                <a:moveTo>
                  <a:pt x="5918" y="2008"/>
                </a:moveTo>
                <a:lnTo>
                  <a:pt x="5918" y="1436914"/>
                </a:lnTo>
                <a:lnTo>
                  <a:pt x="0" y="1452979"/>
                </a:lnTo>
                <a:lnTo>
                  <a:pt x="2019775" y="794657"/>
                </a:lnTo>
                <a:lnTo>
                  <a:pt x="1693204" y="0"/>
                </a:lnTo>
                <a:lnTo>
                  <a:pt x="5918" y="200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 bwMode="gray">
          <a:xfrm>
            <a:off x="-3132" y="895611"/>
            <a:ext cx="2156565" cy="1399784"/>
          </a:xfrm>
          <a:custGeom>
            <a:avLst/>
            <a:gdLst>
              <a:gd name="connsiteX0" fmla="*/ 2048006 w 2148214"/>
              <a:gd name="connsiteY0" fmla="*/ 0 h 1399784"/>
              <a:gd name="connsiteX1" fmla="*/ 2148214 w 2148214"/>
              <a:gd name="connsiteY1" fmla="*/ 253652 h 1399784"/>
              <a:gd name="connsiteX2" fmla="*/ 0 w 2148214"/>
              <a:gd name="connsiteY2" fmla="*/ 1399784 h 1399784"/>
              <a:gd name="connsiteX3" fmla="*/ 0 w 2148214"/>
              <a:gd name="connsiteY3" fmla="*/ 676405 h 1399784"/>
              <a:gd name="connsiteX4" fmla="*/ 2048006 w 2148214"/>
              <a:gd name="connsiteY4" fmla="*/ 0 h 1399784"/>
              <a:gd name="connsiteX0" fmla="*/ 2048006 w 2156565"/>
              <a:gd name="connsiteY0" fmla="*/ 0 h 1399784"/>
              <a:gd name="connsiteX1" fmla="*/ 2156565 w 2156565"/>
              <a:gd name="connsiteY1" fmla="*/ 247389 h 1399784"/>
              <a:gd name="connsiteX2" fmla="*/ 0 w 2156565"/>
              <a:gd name="connsiteY2" fmla="*/ 1399784 h 1399784"/>
              <a:gd name="connsiteX3" fmla="*/ 0 w 2156565"/>
              <a:gd name="connsiteY3" fmla="*/ 676405 h 1399784"/>
              <a:gd name="connsiteX4" fmla="*/ 2048006 w 2156565"/>
              <a:gd name="connsiteY4" fmla="*/ 0 h 1399784"/>
              <a:gd name="connsiteX0" fmla="*/ 2060532 w 2156565"/>
              <a:gd name="connsiteY0" fmla="*/ 0 h 1399784"/>
              <a:gd name="connsiteX1" fmla="*/ 2156565 w 2156565"/>
              <a:gd name="connsiteY1" fmla="*/ 247389 h 1399784"/>
              <a:gd name="connsiteX2" fmla="*/ 0 w 2156565"/>
              <a:gd name="connsiteY2" fmla="*/ 1399784 h 1399784"/>
              <a:gd name="connsiteX3" fmla="*/ 0 w 2156565"/>
              <a:gd name="connsiteY3" fmla="*/ 676405 h 1399784"/>
              <a:gd name="connsiteX4" fmla="*/ 2060532 w 2156565"/>
              <a:gd name="connsiteY4" fmla="*/ 0 h 1399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6565" h="1399784">
                <a:moveTo>
                  <a:pt x="2060532" y="0"/>
                </a:moveTo>
                <a:lnTo>
                  <a:pt x="2156565" y="247389"/>
                </a:lnTo>
                <a:lnTo>
                  <a:pt x="0" y="1399784"/>
                </a:lnTo>
                <a:lnTo>
                  <a:pt x="0" y="676405"/>
                </a:lnTo>
                <a:lnTo>
                  <a:pt x="206053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>
          <a:xfrm>
            <a:off x="36576" y="36576"/>
            <a:ext cx="1856232" cy="365760"/>
          </a:xfrm>
        </p:spPr>
        <p:txBody>
          <a:bodyPr/>
          <a:lstStyle/>
          <a:p>
            <a:fld id="{1A93901B-02D2-4CFA-A849-B92C13BB37AD}" type="datetime1">
              <a:rPr lang="ko-KR" altLang="en-US" smtClean="0"/>
              <a:t>2026-01-29</a:t>
            </a:fld>
            <a:endParaRPr lang="ko-KR" altLang="en-US"/>
          </a:p>
        </p:txBody>
      </p:sp>
      <p:sp>
        <p:nvSpPr>
          <p:cNvPr id="18" name="Oval 17"/>
          <p:cNvSpPr/>
          <p:nvPr/>
        </p:nvSpPr>
        <p:spPr bwMode="gray">
          <a:xfrm>
            <a:off x="7589520" y="283464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 bwMode="gray">
          <a:xfrm>
            <a:off x="8046720" y="283464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 bwMode="gray">
          <a:xfrm>
            <a:off x="8503920" y="283464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676656" y="1755648"/>
            <a:ext cx="7772400" cy="1069848"/>
          </a:xfrm>
        </p:spPr>
        <p:txBody>
          <a:bodyPr/>
          <a:lstStyle>
            <a:lvl1pPr algn="l">
              <a:defRPr b="1">
                <a:solidFill>
                  <a:schemeClr val="tx1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676656" y="2834640"/>
            <a:ext cx="6437376" cy="59436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클릭하여 마스터 부제목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010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 userDrawn="1"/>
        </p:nvSpPr>
        <p:spPr>
          <a:xfrm>
            <a:off x="0" y="191187"/>
            <a:ext cx="9143999" cy="4405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제목 1"/>
          <p:cNvSpPr>
            <a:spLocks noGrp="1"/>
          </p:cNvSpPr>
          <p:nvPr>
            <p:ph type="title"/>
          </p:nvPr>
        </p:nvSpPr>
        <p:spPr>
          <a:xfrm>
            <a:off x="1155470" y="191188"/>
            <a:ext cx="4629727" cy="440576"/>
          </a:xfrm>
        </p:spPr>
        <p:txBody>
          <a:bodyPr>
            <a:noAutofit/>
          </a:bodyPr>
          <a:lstStyle>
            <a:lvl1pPr>
              <a:defRPr sz="2000" b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pic>
        <p:nvPicPr>
          <p:cNvPr id="24" name="그림 2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582" b="50089"/>
          <a:stretch/>
        </p:blipFill>
        <p:spPr>
          <a:xfrm>
            <a:off x="8631299" y="267305"/>
            <a:ext cx="479449" cy="364457"/>
          </a:xfrm>
          <a:prstGeom prst="rect">
            <a:avLst/>
          </a:prstGeom>
        </p:spPr>
      </p:pic>
      <p:grpSp>
        <p:nvGrpSpPr>
          <p:cNvPr id="3" name="그룹 2"/>
          <p:cNvGrpSpPr/>
          <p:nvPr userDrawn="1"/>
        </p:nvGrpSpPr>
        <p:grpSpPr>
          <a:xfrm>
            <a:off x="244336" y="339091"/>
            <a:ext cx="666799" cy="154379"/>
            <a:chOff x="130629" y="509636"/>
            <a:chExt cx="666799" cy="154379"/>
          </a:xfrm>
        </p:grpSpPr>
        <p:sp>
          <p:nvSpPr>
            <p:cNvPr id="2" name="타원 1"/>
            <p:cNvSpPr/>
            <p:nvPr userDrawn="1"/>
          </p:nvSpPr>
          <p:spPr>
            <a:xfrm>
              <a:off x="130629" y="509636"/>
              <a:ext cx="154379" cy="154379"/>
            </a:xfrm>
            <a:prstGeom prst="ellipse">
              <a:avLst/>
            </a:prstGeom>
            <a:solidFill>
              <a:srgbClr val="EFF8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643049" y="509636"/>
              <a:ext cx="154379" cy="154379"/>
            </a:xfrm>
            <a:prstGeom prst="ellipse">
              <a:avLst/>
            </a:prstGeom>
            <a:solidFill>
              <a:srgbClr val="EFF8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384470" y="509636"/>
              <a:ext cx="154379" cy="154379"/>
            </a:xfrm>
            <a:prstGeom prst="ellipse">
              <a:avLst/>
            </a:prstGeom>
            <a:solidFill>
              <a:srgbClr val="EFF8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1" name="대각선 방향의 모서리가 둥근 사각형 10"/>
          <p:cNvSpPr/>
          <p:nvPr userDrawn="1"/>
        </p:nvSpPr>
        <p:spPr>
          <a:xfrm>
            <a:off x="5727600" y="54000"/>
            <a:ext cx="3358800" cy="464400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60A6D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44207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1"/>
          <p:cNvSpPr>
            <a:spLocks noGrp="1"/>
          </p:cNvSpPr>
          <p:nvPr>
            <p:ph type="title"/>
          </p:nvPr>
        </p:nvSpPr>
        <p:spPr>
          <a:xfrm>
            <a:off x="1760221" y="263380"/>
            <a:ext cx="7034863" cy="440576"/>
          </a:xfrm>
        </p:spPr>
        <p:txBody>
          <a:bodyPr>
            <a:noAutofit/>
          </a:bodyPr>
          <a:lstStyle>
            <a:lvl1pPr>
              <a:defRPr sz="2000" b="0">
                <a:solidFill>
                  <a:srgbClr val="BB397B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4" name="모서리가 둥근 직사각형 3"/>
          <p:cNvSpPr/>
          <p:nvPr userDrawn="1"/>
        </p:nvSpPr>
        <p:spPr>
          <a:xfrm>
            <a:off x="180474" y="667860"/>
            <a:ext cx="8795084" cy="4499811"/>
          </a:xfrm>
          <a:prstGeom prst="roundRect">
            <a:avLst>
              <a:gd name="adj" fmla="val 4635"/>
            </a:avLst>
          </a:prstGeom>
          <a:noFill/>
          <a:ln w="38100">
            <a:solidFill>
              <a:srgbClr val="CC72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 userDrawn="1"/>
        </p:nvSpPr>
        <p:spPr>
          <a:xfrm>
            <a:off x="1" y="956618"/>
            <a:ext cx="9144000" cy="4710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 userDrawn="1"/>
        </p:nvSpPr>
        <p:spPr>
          <a:xfrm>
            <a:off x="12031" y="411472"/>
            <a:ext cx="457201" cy="6920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732"/>
            <a:ext cx="1896315" cy="906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7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 userDrawn="1"/>
        </p:nvSpPr>
        <p:spPr>
          <a:xfrm>
            <a:off x="0" y="191187"/>
            <a:ext cx="9143999" cy="44057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제목 1"/>
          <p:cNvSpPr>
            <a:spLocks noGrp="1"/>
          </p:cNvSpPr>
          <p:nvPr>
            <p:ph type="title"/>
          </p:nvPr>
        </p:nvSpPr>
        <p:spPr>
          <a:xfrm>
            <a:off x="1155470" y="191188"/>
            <a:ext cx="4629727" cy="440576"/>
          </a:xfrm>
        </p:spPr>
        <p:txBody>
          <a:bodyPr>
            <a:noAutofit/>
          </a:bodyPr>
          <a:lstStyle>
            <a:lvl1pPr>
              <a:defRPr sz="1800" b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grpSp>
        <p:nvGrpSpPr>
          <p:cNvPr id="3" name="그룹 2"/>
          <p:cNvGrpSpPr/>
          <p:nvPr userDrawn="1"/>
        </p:nvGrpSpPr>
        <p:grpSpPr>
          <a:xfrm>
            <a:off x="244336" y="339091"/>
            <a:ext cx="666799" cy="154379"/>
            <a:chOff x="130629" y="509636"/>
            <a:chExt cx="666799" cy="154379"/>
          </a:xfrm>
        </p:grpSpPr>
        <p:sp>
          <p:nvSpPr>
            <p:cNvPr id="2" name="타원 1"/>
            <p:cNvSpPr/>
            <p:nvPr userDrawn="1"/>
          </p:nvSpPr>
          <p:spPr>
            <a:xfrm>
              <a:off x="130629" y="509636"/>
              <a:ext cx="154379" cy="154379"/>
            </a:xfrm>
            <a:prstGeom prst="ellipse">
              <a:avLst/>
            </a:prstGeom>
            <a:solidFill>
              <a:srgbClr val="EFF8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643049" y="509636"/>
              <a:ext cx="154379" cy="154379"/>
            </a:xfrm>
            <a:prstGeom prst="ellipse">
              <a:avLst/>
            </a:prstGeom>
            <a:solidFill>
              <a:srgbClr val="EFF8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384470" y="509636"/>
              <a:ext cx="154379" cy="154379"/>
            </a:xfrm>
            <a:prstGeom prst="ellipse">
              <a:avLst/>
            </a:prstGeom>
            <a:solidFill>
              <a:srgbClr val="EFF8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40784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그룹 14"/>
          <p:cNvGrpSpPr/>
          <p:nvPr userDrawn="1"/>
        </p:nvGrpSpPr>
        <p:grpSpPr>
          <a:xfrm>
            <a:off x="-1" y="280476"/>
            <a:ext cx="5785197" cy="440964"/>
            <a:chOff x="0" y="189036"/>
            <a:chExt cx="5669280" cy="440964"/>
          </a:xfrm>
          <a:solidFill>
            <a:srgbClr val="FF99CC"/>
          </a:solidFill>
        </p:grpSpPr>
        <p:sp>
          <p:nvSpPr>
            <p:cNvPr id="16" name="직사각형 15"/>
            <p:cNvSpPr/>
            <p:nvPr userDrawn="1"/>
          </p:nvSpPr>
          <p:spPr>
            <a:xfrm>
              <a:off x="0" y="190800"/>
              <a:ext cx="5403273" cy="439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평행 사변형 16"/>
            <p:cNvSpPr/>
            <p:nvPr userDrawn="1"/>
          </p:nvSpPr>
          <p:spPr>
            <a:xfrm>
              <a:off x="0" y="189036"/>
              <a:ext cx="5669280" cy="440964"/>
            </a:xfrm>
            <a:prstGeom prst="parallelogram">
              <a:avLst>
                <a:gd name="adj" fmla="val 6458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8" name="그룹 7"/>
          <p:cNvGrpSpPr/>
          <p:nvPr userDrawn="1"/>
        </p:nvGrpSpPr>
        <p:grpSpPr>
          <a:xfrm>
            <a:off x="0" y="189036"/>
            <a:ext cx="5669280" cy="440964"/>
            <a:chOff x="0" y="189036"/>
            <a:chExt cx="5669280" cy="440964"/>
          </a:xfrm>
        </p:grpSpPr>
        <p:sp>
          <p:nvSpPr>
            <p:cNvPr id="6" name="직사각형 5"/>
            <p:cNvSpPr/>
            <p:nvPr userDrawn="1"/>
          </p:nvSpPr>
          <p:spPr>
            <a:xfrm>
              <a:off x="0" y="190800"/>
              <a:ext cx="5403273" cy="439200"/>
            </a:xfrm>
            <a:prstGeom prst="rect">
              <a:avLst/>
            </a:prstGeom>
            <a:solidFill>
              <a:srgbClr val="FF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평행 사변형 6"/>
            <p:cNvSpPr/>
            <p:nvPr userDrawn="1"/>
          </p:nvSpPr>
          <p:spPr>
            <a:xfrm>
              <a:off x="0" y="189036"/>
              <a:ext cx="5669280" cy="440964"/>
            </a:xfrm>
            <a:prstGeom prst="parallelogram">
              <a:avLst>
                <a:gd name="adj" fmla="val 64588"/>
              </a:avLst>
            </a:prstGeom>
            <a:solidFill>
              <a:srgbClr val="FF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1" name="제목 1"/>
          <p:cNvSpPr>
            <a:spLocks noGrp="1"/>
          </p:cNvSpPr>
          <p:nvPr>
            <p:ph type="title"/>
          </p:nvPr>
        </p:nvSpPr>
        <p:spPr>
          <a:xfrm>
            <a:off x="1155470" y="191188"/>
            <a:ext cx="4629727" cy="440576"/>
          </a:xfrm>
        </p:spPr>
        <p:txBody>
          <a:bodyPr>
            <a:noAutofit/>
          </a:bodyPr>
          <a:lstStyle>
            <a:lvl1pPr>
              <a:defRPr sz="1800" b="0">
                <a:solidFill>
                  <a:schemeClr val="accent4">
                    <a:lumMod val="20000"/>
                    <a:lumOff val="80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266006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12422" b="49224"/>
          <a:stretch/>
        </p:blipFill>
        <p:spPr>
          <a:xfrm flipV="1">
            <a:off x="1446416" y="493468"/>
            <a:ext cx="450892" cy="225977"/>
          </a:xfrm>
          <a:prstGeom prst="rect">
            <a:avLst/>
          </a:prstGeom>
        </p:spPr>
      </p:pic>
      <p:pic>
        <p:nvPicPr>
          <p:cNvPr id="31" name="그림 3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12422" b="49224"/>
          <a:stretch/>
        </p:blipFill>
        <p:spPr>
          <a:xfrm flipV="1">
            <a:off x="1446416" y="493468"/>
            <a:ext cx="450892" cy="225977"/>
          </a:xfrm>
          <a:prstGeom prst="rect">
            <a:avLst/>
          </a:prstGeom>
        </p:spPr>
      </p:pic>
      <p:pic>
        <p:nvPicPr>
          <p:cNvPr id="36" name="그림 3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12422" b="49224"/>
          <a:stretch/>
        </p:blipFill>
        <p:spPr>
          <a:xfrm flipV="1">
            <a:off x="1446416" y="493468"/>
            <a:ext cx="450892" cy="225977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17" y="22805"/>
            <a:ext cx="2272104" cy="6970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31371"/>
            <a:ext cx="9144000" cy="6226629"/>
          </a:xfrm>
          <a:prstGeom prst="rect">
            <a:avLst/>
          </a:prstGeom>
          <a:solidFill>
            <a:srgbClr val="B5E1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양쪽 모서리가 둥근 사각형 39"/>
          <p:cNvSpPr/>
          <p:nvPr userDrawn="1"/>
        </p:nvSpPr>
        <p:spPr>
          <a:xfrm flipV="1">
            <a:off x="398715" y="631371"/>
            <a:ext cx="8353399" cy="5715000"/>
          </a:xfrm>
          <a:prstGeom prst="round2SameRect">
            <a:avLst>
              <a:gd name="adj1" fmla="val 3893"/>
              <a:gd name="adj2" fmla="val 0"/>
            </a:avLst>
          </a:prstGeom>
          <a:solidFill>
            <a:srgbClr val="F8F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6787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 userDrawn="1"/>
        </p:nvSpPr>
        <p:spPr>
          <a:xfrm>
            <a:off x="-9" y="198413"/>
            <a:ext cx="9144000" cy="87988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9371" y1="69329" x2="49371" y2="69329"/>
                        <a14:foregroundMark x1="73270" y1="61022" x2="73270" y2="61022"/>
                        <a14:backgroundMark x1="5031" y1="0" x2="5031" y2="0"/>
                        <a14:backgroundMark x1="97484" y1="1917" x2="97484" y2="1917"/>
                        <a14:backgroundMark x1="19182" y1="95847" x2="19182" y2="95847"/>
                        <a14:backgroundMark x1="91509" y1="92652" x2="91509" y2="92652"/>
                        <a14:backgroundMark x1="91509" y1="20447" x2="91509" y2="204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3" y="68326"/>
            <a:ext cx="1137882" cy="1122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904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rgbClr val="DBEB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 userDrawn="1"/>
        </p:nvSpPr>
        <p:spPr>
          <a:xfrm>
            <a:off x="0" y="-4160"/>
            <a:ext cx="9210502" cy="5777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3" name="그룹 12"/>
          <p:cNvGrpSpPr/>
          <p:nvPr userDrawn="1"/>
        </p:nvGrpSpPr>
        <p:grpSpPr>
          <a:xfrm>
            <a:off x="96629" y="-4160"/>
            <a:ext cx="1510838" cy="1155469"/>
            <a:chOff x="96629" y="-4160"/>
            <a:chExt cx="1510838" cy="1155469"/>
          </a:xfrm>
        </p:grpSpPr>
        <p:sp>
          <p:nvSpPr>
            <p:cNvPr id="12" name="타원 11"/>
            <p:cNvSpPr/>
            <p:nvPr userDrawn="1"/>
          </p:nvSpPr>
          <p:spPr>
            <a:xfrm>
              <a:off x="524664" y="340821"/>
              <a:ext cx="781396" cy="67332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" name="그룹 7"/>
            <p:cNvGrpSpPr/>
            <p:nvPr userDrawn="1"/>
          </p:nvGrpSpPr>
          <p:grpSpPr>
            <a:xfrm>
              <a:off x="96629" y="-4160"/>
              <a:ext cx="1510838" cy="1155469"/>
              <a:chOff x="120605" y="-4160"/>
              <a:chExt cx="1510838" cy="1155469"/>
            </a:xfrm>
          </p:grpSpPr>
          <p:pic>
            <p:nvPicPr>
              <p:cNvPr id="7" name="그림 6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28" t="34714" r="66166" b="50440"/>
              <a:stretch/>
            </p:blipFill>
            <p:spPr>
              <a:xfrm>
                <a:off x="415637" y="-4160"/>
                <a:ext cx="216131" cy="344981"/>
              </a:xfrm>
              <a:prstGeom prst="rect">
                <a:avLst/>
              </a:prstGeom>
            </p:spPr>
          </p:pic>
          <p:pic>
            <p:nvPicPr>
              <p:cNvPr id="6" name="그림 5"/>
              <p:cNvPicPr>
                <a:picLocks noChangeAspect="1"/>
              </p:cNvPicPr>
              <p:nvPr userDrawn="1"/>
            </p:nvPicPr>
            <p:blipFill>
              <a:blip r:embed="rId3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0605" y="199501"/>
                <a:ext cx="1510838" cy="951808"/>
              </a:xfrm>
              <a:prstGeom prst="rect">
                <a:avLst/>
              </a:prstGeom>
            </p:spPr>
          </p:pic>
        </p:grpSp>
      </p:grpSp>
      <p:sp>
        <p:nvSpPr>
          <p:cNvPr id="9" name="제목 1"/>
          <p:cNvSpPr>
            <a:spLocks noGrp="1"/>
          </p:cNvSpPr>
          <p:nvPr>
            <p:ph type="title"/>
          </p:nvPr>
        </p:nvSpPr>
        <p:spPr>
          <a:xfrm>
            <a:off x="1704095" y="573571"/>
            <a:ext cx="4629727" cy="440576"/>
          </a:xfrm>
        </p:spPr>
        <p:txBody>
          <a:bodyPr>
            <a:noAutofit/>
          </a:bodyPr>
          <a:lstStyle>
            <a:lvl1pPr>
              <a:defRPr sz="2000" b="1" baseline="0">
                <a:solidFill>
                  <a:schemeClr val="accent5">
                    <a:lumMod val="50000"/>
                  </a:schemeClr>
                </a:solidFill>
                <a:latin typeface="나눔고딕 ExtraBold" panose="020D0904000000000000" pitchFamily="50" charset="-127"/>
                <a:ea typeface="나눔고딕" panose="020D0604000000000000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27721806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64" y="1170524"/>
            <a:ext cx="8162673" cy="4940103"/>
          </a:xfrm>
          <a:prstGeom prst="rect">
            <a:avLst/>
          </a:prstGeom>
        </p:spPr>
      </p:pic>
      <p:sp>
        <p:nvSpPr>
          <p:cNvPr id="32" name="제목 1"/>
          <p:cNvSpPr>
            <a:spLocks noGrp="1"/>
          </p:cNvSpPr>
          <p:nvPr>
            <p:ph type="title"/>
          </p:nvPr>
        </p:nvSpPr>
        <p:spPr>
          <a:xfrm>
            <a:off x="1155470" y="191188"/>
            <a:ext cx="4629727" cy="440576"/>
          </a:xfrm>
        </p:spPr>
        <p:txBody>
          <a:bodyPr>
            <a:noAutofit/>
          </a:bodyPr>
          <a:lstStyle>
            <a:lvl1pPr>
              <a:defRPr sz="2000" b="0" baseline="0">
                <a:solidFill>
                  <a:schemeClr val="tx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610592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C4EE29-C87D-488F-8885-E814EFF3C7CB}" type="datetimeFigureOut">
              <a:rPr lang="ko-KR" altLang="en-US" smtClean="0"/>
              <a:t>2026-01-29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F19992-8684-49E4-8F9A-B30AC634BA9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0031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687" r:id="rId2"/>
    <p:sldLayoutId id="2147483701" r:id="rId3"/>
    <p:sldLayoutId id="2147483688" r:id="rId4"/>
    <p:sldLayoutId id="2147483694" r:id="rId5"/>
    <p:sldLayoutId id="2147483698" r:id="rId6"/>
    <p:sldLayoutId id="2147483702" r:id="rId7"/>
    <p:sldLayoutId id="2147483696" r:id="rId8"/>
    <p:sldLayoutId id="2147483684" r:id="rId9"/>
    <p:sldLayoutId id="2147483697" r:id="rId10"/>
    <p:sldLayoutId id="2147483700" r:id="rId11"/>
    <p:sldLayoutId id="2147483704" r:id="rId12"/>
    <p:sldLayoutId id="2147483705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10.png"/><Relationship Id="rId7" Type="http://schemas.microsoft.com/office/2007/relationships/hdphoto" Target="../media/hdphoto3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microsoft.com/office/2007/relationships/hdphoto" Target="../media/hdphoto2.wdp"/><Relationship Id="rId9" Type="http://schemas.openxmlformats.org/officeDocument/2006/relationships/image" Target="../media/image1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microsoft.com/office/2007/relationships/hdphoto" Target="../media/hdphoto5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817" y="3562350"/>
            <a:ext cx="2310041" cy="2081575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932" y="1520837"/>
            <a:ext cx="1683867" cy="1037501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99873">
                        <a14:foregroundMark x1="65903" y1="33251" x2="65903" y2="33251"/>
                        <a14:foregroundMark x1="56870" y1="42892" x2="56870" y2="42892"/>
                        <a14:foregroundMark x1="26718" y1="44870" x2="26718" y2="44870"/>
                        <a14:foregroundMark x1="26209" y1="55871" x2="26209" y2="55871"/>
                        <a14:foregroundMark x1="29262" y1="67244" x2="29262" y2="67244"/>
                        <a14:foregroundMark x1="48092" y1="56366" x2="48092" y2="56366"/>
                        <a14:foregroundMark x1="39822" y1="75155" x2="39822" y2="75155"/>
                        <a14:foregroundMark x1="30662" y1="79357" x2="30662" y2="79357"/>
                        <a14:foregroundMark x1="59033" y1="69592" x2="59033" y2="69592"/>
                        <a14:foregroundMark x1="56616" y1="78492" x2="56616" y2="78492"/>
                        <a14:foregroundMark x1="72901" y1="91842" x2="72901" y2="9184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3452" y="0"/>
            <a:ext cx="3794222" cy="390525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DE9C3242-2B11-E07D-1BF6-721C0F3519E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6" y="6498142"/>
            <a:ext cx="1019174" cy="359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119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9B8DC19-8F26-93B6-FB6B-3350CCE158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703" y="3653958"/>
            <a:ext cx="7604125" cy="2475691"/>
          </a:xfrm>
          <a:prstGeom prst="rect">
            <a:avLst/>
          </a:prstGeom>
        </p:spPr>
      </p:pic>
      <p:sp>
        <p:nvSpPr>
          <p:cNvPr id="16" name="제목 2"/>
          <p:cNvSpPr>
            <a:spLocks noGrp="1"/>
          </p:cNvSpPr>
          <p:nvPr>
            <p:ph type="title"/>
          </p:nvPr>
        </p:nvSpPr>
        <p:spPr>
          <a:xfrm>
            <a:off x="1155470" y="191188"/>
            <a:ext cx="4629727" cy="440576"/>
          </a:xfrm>
        </p:spPr>
        <p:txBody>
          <a:bodyPr>
            <a:normAutofit/>
          </a:bodyPr>
          <a:lstStyle/>
          <a:p>
            <a:r>
              <a:rPr lang="ko-KR" altLang="en-US" b="1" dirty="0">
                <a:latin typeface="+mj-ea"/>
                <a:ea typeface="+mj-ea"/>
              </a:rPr>
              <a:t>사물 인터넷의 동작 원리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76051" y="54585"/>
            <a:ext cx="8066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b="1" dirty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ko-KR" altLang="en-US" sz="4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05540" y="1714966"/>
            <a:ext cx="83336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600" dirty="0" err="1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체험형</a:t>
            </a: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놀이 시설에서 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RFID, NFC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기반의 통신 기술과 </a:t>
            </a:r>
            <a:r>
              <a:rPr lang="ko-KR" altLang="en-US" sz="1600" dirty="0" err="1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웨어러블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밴드를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도입하여 입장객의 정보를 효율적으로 관리하고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입장객들이 체험 시설을 편리하게 이용할 수 있도록 하는 사례가 증가하고 있다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ko-KR" altLang="en-US" sz="1600" dirty="0" err="1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웨어러블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밴드</a:t>
            </a:r>
            <a:r>
              <a:rPr lang="en-US" altLang="ko-KR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*</a:t>
            </a: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를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통해 놀이 시설을 작동시킬 수 있을 뿐만 아니라 게임 점수와 소요 시간 등 체험 정보가 데이터 관리 플랫폼으로 전송되어 입장객이 실시간으로 체험 결과를 확인할 수 있다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50905" y="6170994"/>
            <a:ext cx="789788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ko-KR" sz="900" dirty="0" smtClean="0">
                <a:solidFill>
                  <a:srgbClr val="7030A0"/>
                </a:solidFill>
                <a:latin typeface="+mj-ea"/>
                <a:ea typeface="+mj-ea"/>
              </a:rPr>
              <a:t>*</a:t>
            </a:r>
            <a:r>
              <a:rPr lang="ko-KR" altLang="en-US" sz="900" b="1" dirty="0" err="1" smtClean="0">
                <a:solidFill>
                  <a:srgbClr val="7030A0"/>
                </a:solidFill>
                <a:latin typeface="+mj-ea"/>
                <a:ea typeface="+mj-ea"/>
              </a:rPr>
              <a:t>웨어러블</a:t>
            </a:r>
            <a:r>
              <a:rPr lang="ko-KR" altLang="en-US" sz="900" b="1" dirty="0" smtClean="0">
                <a:solidFill>
                  <a:srgbClr val="7030A0"/>
                </a:solidFill>
                <a:latin typeface="+mj-ea"/>
                <a:ea typeface="+mj-ea"/>
              </a:rPr>
              <a:t> </a:t>
            </a:r>
            <a:r>
              <a:rPr lang="ko-KR" altLang="en-US" sz="900" b="1" dirty="0">
                <a:solidFill>
                  <a:srgbClr val="7030A0"/>
                </a:solidFill>
                <a:latin typeface="+mj-ea"/>
                <a:ea typeface="+mj-ea"/>
              </a:rPr>
              <a:t>밴드</a:t>
            </a:r>
            <a:r>
              <a:rPr lang="en-US" altLang="ko-KR" sz="900" b="1" dirty="0">
                <a:solidFill>
                  <a:srgbClr val="7030A0"/>
                </a:solidFill>
                <a:latin typeface="+mj-ea"/>
                <a:ea typeface="+mj-ea"/>
              </a:rPr>
              <a:t>(Wearable band)</a:t>
            </a:r>
          </a:p>
          <a:p>
            <a:pPr lvl="0" algn="just">
              <a:lnSpc>
                <a:spcPct val="150000"/>
              </a:lnSpc>
            </a:pPr>
            <a:r>
              <a:rPr lang="ko-KR" altLang="en-US" sz="900" dirty="0">
                <a:latin typeface="+mj-ea"/>
                <a:ea typeface="+mj-ea"/>
              </a:rPr>
              <a:t>주로 팔목에 착용하는 디지털 기기이다</a:t>
            </a:r>
            <a:r>
              <a:rPr lang="en-US" altLang="ko-KR" sz="900" dirty="0">
                <a:latin typeface="+mj-ea"/>
                <a:ea typeface="+mj-ea"/>
              </a:rPr>
              <a:t>. </a:t>
            </a:r>
            <a:r>
              <a:rPr lang="ko-KR" altLang="en-US" sz="900" dirty="0">
                <a:latin typeface="+mj-ea"/>
                <a:ea typeface="+mj-ea"/>
              </a:rPr>
              <a:t>일반적으로 헬스 케어를 목적으로 하며</a:t>
            </a:r>
            <a:r>
              <a:rPr lang="en-US" altLang="ko-KR" sz="900" dirty="0">
                <a:latin typeface="+mj-ea"/>
                <a:ea typeface="+mj-ea"/>
              </a:rPr>
              <a:t>, </a:t>
            </a:r>
            <a:r>
              <a:rPr lang="ko-KR" altLang="en-US" sz="900" dirty="0" err="1">
                <a:latin typeface="+mj-ea"/>
                <a:ea typeface="+mj-ea"/>
              </a:rPr>
              <a:t>심박수</a:t>
            </a:r>
            <a:r>
              <a:rPr lang="en-US" altLang="ko-KR" sz="900" dirty="0">
                <a:latin typeface="+mj-ea"/>
                <a:ea typeface="+mj-ea"/>
              </a:rPr>
              <a:t>, </a:t>
            </a:r>
            <a:r>
              <a:rPr lang="ko-KR" altLang="en-US" sz="900" dirty="0" err="1">
                <a:latin typeface="+mj-ea"/>
                <a:ea typeface="+mj-ea"/>
              </a:rPr>
              <a:t>걸음수</a:t>
            </a:r>
            <a:r>
              <a:rPr lang="en-US" altLang="ko-KR" sz="900" dirty="0">
                <a:latin typeface="+mj-ea"/>
                <a:ea typeface="+mj-ea"/>
              </a:rPr>
              <a:t>, </a:t>
            </a:r>
            <a:r>
              <a:rPr lang="ko-KR" altLang="en-US" sz="900" dirty="0">
                <a:latin typeface="+mj-ea"/>
                <a:ea typeface="+mj-ea"/>
              </a:rPr>
              <a:t>운동 량</a:t>
            </a:r>
            <a:r>
              <a:rPr lang="en-US" altLang="ko-KR" sz="900" dirty="0">
                <a:latin typeface="+mj-ea"/>
                <a:ea typeface="+mj-ea"/>
              </a:rPr>
              <a:t>, </a:t>
            </a:r>
            <a:r>
              <a:rPr lang="ko-KR" altLang="en-US" sz="900" dirty="0">
                <a:latin typeface="+mj-ea"/>
                <a:ea typeface="+mj-ea"/>
              </a:rPr>
              <a:t>수면 패턴 등을 모니터링한다</a:t>
            </a:r>
            <a:r>
              <a:rPr lang="en-US" altLang="ko-KR" sz="900" dirty="0">
                <a:latin typeface="+mj-ea"/>
                <a:ea typeface="+mj-ea"/>
              </a:rPr>
              <a:t>. </a:t>
            </a:r>
          </a:p>
        </p:txBody>
      </p:sp>
      <p:sp>
        <p:nvSpPr>
          <p:cNvPr id="39" name="모서리가 둥근 직사각형 38"/>
          <p:cNvSpPr/>
          <p:nvPr/>
        </p:nvSpPr>
        <p:spPr>
          <a:xfrm>
            <a:off x="831703" y="1003532"/>
            <a:ext cx="7907533" cy="550092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ko-KR" altLang="en-US" sz="1600" b="1" dirty="0">
                <a:solidFill>
                  <a:schemeClr val="tx1"/>
                </a:solidFill>
                <a:latin typeface="+mj-ea"/>
                <a:ea typeface="+mj-ea"/>
                <a:cs typeface="Arial"/>
                <a:sym typeface="Arial"/>
              </a:rPr>
              <a:t>  </a:t>
            </a:r>
            <a:r>
              <a:rPr lang="ko-KR" altLang="en-US" sz="1600" b="1" dirty="0" err="1">
                <a:solidFill>
                  <a:schemeClr val="tx1"/>
                </a:solidFill>
                <a:latin typeface="+mj-ea"/>
                <a:ea typeface="+mj-ea"/>
                <a:cs typeface="Arial"/>
                <a:sym typeface="Arial"/>
              </a:rPr>
              <a:t>체험형</a:t>
            </a:r>
            <a:r>
              <a:rPr lang="ko-KR" altLang="en-US" sz="1600" b="1" dirty="0">
                <a:solidFill>
                  <a:schemeClr val="tx1"/>
                </a:solidFill>
                <a:latin typeface="+mj-ea"/>
                <a:ea typeface="+mj-ea"/>
                <a:cs typeface="Arial"/>
                <a:sym typeface="Arial"/>
              </a:rPr>
              <a:t> 놀이 시설 속 사물 인터넷의 동작 원리</a:t>
            </a:r>
            <a:endParaRPr lang="en-US" altLang="ko-KR" sz="1600" b="1" dirty="0">
              <a:solidFill>
                <a:schemeClr val="tx1"/>
              </a:solidFill>
              <a:latin typeface="+mj-ea"/>
              <a:ea typeface="+mj-ea"/>
              <a:cs typeface="Arial"/>
              <a:sym typeface="Arial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88980" y="1069406"/>
            <a:ext cx="4732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사례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20E4F5A0-DAF6-91FD-A299-32BC720BAC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157" b="98134" l="2381" r="90212">
                        <a14:foregroundMark x1="34259" y1="24067" x2="18122" y2="42164"/>
                        <a14:foregroundMark x1="18254" y1="42164" x2="21693" y2="45149"/>
                        <a14:foregroundMark x1="25661" y1="50000" x2="51587" y2="50373"/>
                        <a14:foregroundMark x1="48016" y1="24067" x2="44312" y2="56716"/>
                        <a14:foregroundMark x1="39683" y1="28918" x2="22884" y2="63060"/>
                        <a14:foregroundMark x1="20899" y1="35448" x2="47090" y2="40672"/>
                        <a14:foregroundMark x1="21825" y1="54664" x2="25926" y2="80784"/>
                        <a14:foregroundMark x1="26323" y1="80597" x2="43386" y2="84701"/>
                        <a14:foregroundMark x1="45899" y1="82090" x2="52646" y2="73694"/>
                        <a14:foregroundMark x1="53704" y1="67537" x2="52249" y2="49627"/>
                        <a14:foregroundMark x1="51720" y1="50000" x2="32143" y2="46642"/>
                        <a14:foregroundMark x1="30423" y1="48507" x2="23148" y2="55597"/>
                        <a14:foregroundMark x1="23280" y1="59142" x2="23280" y2="59142"/>
                        <a14:foregroundMark x1="26058" y1="73881" x2="51058" y2="62873"/>
                        <a14:foregroundMark x1="44974" y1="76493" x2="31217" y2="50746"/>
                        <a14:foregroundMark x1="41402" y1="53545" x2="43122" y2="79104"/>
                        <a14:foregroundMark x1="45106" y1="53731" x2="34392" y2="75000"/>
                        <a14:foregroundMark x1="36376" y1="49254" x2="28704" y2="79478"/>
                        <a14:foregroundMark x1="35317" y1="26866" x2="34788" y2="48507"/>
                        <a14:foregroundMark x1="27249" y1="29664" x2="27116" y2="50187"/>
                        <a14:foregroundMark x1="38492" y1="26679" x2="41667" y2="46828"/>
                        <a14:foregroundMark x1="39815" y1="23134" x2="44709" y2="40858"/>
                        <a14:foregroundMark x1="41799" y1="23321" x2="48280" y2="47201"/>
                        <a14:foregroundMark x1="44048" y1="25373" x2="53968" y2="55037"/>
                        <a14:foregroundMark x1="49206" y1="30597" x2="55688" y2="55224"/>
                        <a14:foregroundMark x1="47884" y1="22761" x2="52249" y2="49813"/>
                        <a14:foregroundMark x1="47751" y1="25933" x2="28571" y2="61007"/>
                        <a14:foregroundMark x1="38757" y1="31530" x2="24735" y2="5858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6385" y="961084"/>
            <a:ext cx="998436" cy="707886"/>
          </a:xfrm>
          <a:prstGeom prst="rect">
            <a:avLst/>
          </a:prstGeom>
        </p:spPr>
      </p:pic>
      <p:sp>
        <p:nvSpPr>
          <p:cNvPr id="12" name="제목 1"/>
          <p:cNvSpPr txBox="1">
            <a:spLocks/>
          </p:cNvSpPr>
          <p:nvPr/>
        </p:nvSpPr>
        <p:spPr>
          <a:xfrm>
            <a:off x="5727322" y="57875"/>
            <a:ext cx="3358803" cy="4405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00" b="0" kern="120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defRPr>
            </a:lvl1pPr>
          </a:lstStyle>
          <a:p>
            <a:pPr algn="ctr"/>
            <a:r>
              <a:rPr lang="en-US" altLang="ko-KR" sz="1600" b="1" dirty="0" smtClean="0">
                <a:solidFill>
                  <a:srgbClr val="84C436"/>
                </a:solidFill>
                <a:latin typeface="+mj-ea"/>
                <a:ea typeface="+mj-ea"/>
              </a:rPr>
              <a:t>2. </a:t>
            </a:r>
            <a:r>
              <a:rPr lang="ko-KR" altLang="en-US" sz="1600" b="1" dirty="0" smtClean="0">
                <a:solidFill>
                  <a:srgbClr val="84C436"/>
                </a:solidFill>
                <a:latin typeface="+mj-ea"/>
                <a:ea typeface="+mj-ea"/>
              </a:rPr>
              <a:t>사물 인터넷의 동작 원리</a:t>
            </a:r>
            <a:endParaRPr lang="ko-KR" altLang="en-US" sz="1600" b="1" dirty="0">
              <a:solidFill>
                <a:srgbClr val="84C436"/>
              </a:solidFill>
              <a:latin typeface="+mj-ea"/>
              <a:ea typeface="+mj-ea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8281056" y="665210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23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11189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F470ADA-45F9-DFBF-B62E-DED4B68F2BC3}"/>
              </a:ext>
            </a:extLst>
          </p:cNvPr>
          <p:cNvSpPr txBox="1"/>
          <p:nvPr/>
        </p:nvSpPr>
        <p:spPr>
          <a:xfrm>
            <a:off x="405540" y="1685149"/>
            <a:ext cx="8333696" cy="1823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5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차세대 </a:t>
            </a:r>
            <a:r>
              <a:rPr lang="ko-KR" altLang="en-US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지능형 교통 시스템에도 사물 인터넷 기술이 적용되어 있다</a:t>
            </a:r>
            <a:r>
              <a:rPr lang="en-US" altLang="ko-KR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ko-KR" altLang="en-US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이 시스템은 차량 간 </a:t>
            </a:r>
            <a:r>
              <a:rPr lang="ko-KR" altLang="en-US" sz="1500" dirty="0" err="1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통신뿐만</a:t>
            </a:r>
            <a:r>
              <a:rPr lang="ko-KR" altLang="en-US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아니라 데이터 수집</a:t>
            </a:r>
            <a:r>
              <a:rPr lang="en-US" altLang="ko-KR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분석 시설과 같은 인프라와 차량 간 통신도 지원하여 주행 중인 운전자에게 주변의 교통 상황</a:t>
            </a:r>
            <a:r>
              <a:rPr lang="en-US" altLang="ko-KR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위험 정보 등을 실시간으로 제공한다</a:t>
            </a:r>
            <a:r>
              <a:rPr lang="en-US" altLang="ko-KR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ko-KR" altLang="en-US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교통 시설로부터 정보를 일방적으로 전달받았던 기존 교통 시스템과 달리 양방향으로 통신함으로써 교통 정보의 정확성과 효율성 향상을 기대할 수 있다</a:t>
            </a:r>
            <a:r>
              <a:rPr lang="en-US" altLang="ko-KR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</a:p>
        </p:txBody>
      </p:sp>
      <p:sp>
        <p:nvSpPr>
          <p:cNvPr id="7" name="모서리가 둥근 직사각형 38">
            <a:extLst>
              <a:ext uri="{FF2B5EF4-FFF2-40B4-BE49-F238E27FC236}">
                <a16:creationId xmlns:a16="http://schemas.microsoft.com/office/drawing/2014/main" id="{75BA8B5D-E5D1-535A-E040-F3443FDB5B34}"/>
              </a:ext>
            </a:extLst>
          </p:cNvPr>
          <p:cNvSpPr/>
          <p:nvPr/>
        </p:nvSpPr>
        <p:spPr>
          <a:xfrm>
            <a:off x="831703" y="953837"/>
            <a:ext cx="7907533" cy="550092"/>
          </a:xfrm>
          <a:prstGeom prst="roundRect">
            <a:avLst>
              <a:gd name="adj" fmla="val 50000"/>
            </a:avLst>
          </a:prstGeom>
          <a:solidFill>
            <a:srgbClr val="F4E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ko-KR" altLang="en-US" sz="1600" b="1" dirty="0">
                <a:solidFill>
                  <a:schemeClr val="tx1"/>
                </a:solidFill>
                <a:latin typeface="+mj-ea"/>
                <a:ea typeface="+mj-ea"/>
                <a:cs typeface="Arial"/>
                <a:sym typeface="Arial"/>
              </a:rPr>
              <a:t> 차세대 지능형 교통 시스템 속 사물 인터넷의 동작 원리</a:t>
            </a:r>
            <a:endParaRPr lang="en-US" altLang="ko-KR" sz="1600" b="1" dirty="0">
              <a:solidFill>
                <a:schemeClr val="tx1"/>
              </a:solidFill>
              <a:latin typeface="+mj-ea"/>
              <a:ea typeface="+mj-ea"/>
              <a:cs typeface="Arial"/>
              <a:sym typeface="Arial"/>
            </a:endParaRPr>
          </a:p>
        </p:txBody>
      </p:sp>
      <p:sp>
        <p:nvSpPr>
          <p:cNvPr id="16" name="제목 2"/>
          <p:cNvSpPr>
            <a:spLocks noGrp="1"/>
          </p:cNvSpPr>
          <p:nvPr>
            <p:ph type="title"/>
          </p:nvPr>
        </p:nvSpPr>
        <p:spPr>
          <a:xfrm>
            <a:off x="1155470" y="191188"/>
            <a:ext cx="4629727" cy="440576"/>
          </a:xfrm>
        </p:spPr>
        <p:txBody>
          <a:bodyPr>
            <a:normAutofit/>
          </a:bodyPr>
          <a:lstStyle/>
          <a:p>
            <a:r>
              <a:rPr lang="ko-KR" altLang="en-US" b="1" dirty="0">
                <a:latin typeface="+mj-ea"/>
                <a:ea typeface="+mj-ea"/>
              </a:rPr>
              <a:t>사물 인터넷의 동작 원리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76051" y="54585"/>
            <a:ext cx="8066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b="1" dirty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ko-KR" altLang="en-US" sz="4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31A20B72-5C75-8B09-33DD-8E79B6071D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800" b="94200" l="6084" r="91635">
                        <a14:foregroundMark x1="31559" y1="19332" x2="20152" y2="48330"/>
                        <a14:foregroundMark x1="22433" y1="45870" x2="34981" y2="70650"/>
                        <a14:foregroundMark x1="34474" y1="76274" x2="53612" y2="72935"/>
                        <a14:foregroundMark x1="44233" y1="73989" x2="44360" y2="48858"/>
                        <a14:foregroundMark x1="35868" y1="47452" x2="45247" y2="78207"/>
                        <a14:foregroundMark x1="24588" y1="55888" x2="50824" y2="75220"/>
                        <a14:foregroundMark x1="33460" y1="67838" x2="40051" y2="53954"/>
                        <a14:foregroundMark x1="36122" y1="72056" x2="48289" y2="60457"/>
                        <a14:foregroundMark x1="30545" y1="25659" x2="27630" y2="47452"/>
                        <a14:foregroundMark x1="30798" y1="28471" x2="33587" y2="48506"/>
                        <a14:foregroundMark x1="29404" y1="20211" x2="32953" y2="52900"/>
                        <a14:foregroundMark x1="35361" y1="25835" x2="40811" y2="43937"/>
                        <a14:foregroundMark x1="37769" y1="29174" x2="37643" y2="44464"/>
                        <a14:foregroundMark x1="41572" y1="24429" x2="44994" y2="57293"/>
                        <a14:foregroundMark x1="40558" y1="25659" x2="44994" y2="46924"/>
                        <a14:foregroundMark x1="45120" y1="21090" x2="50190" y2="45870"/>
                        <a14:foregroundMark x1="46008" y1="23902" x2="52725" y2="51494"/>
                        <a14:foregroundMark x1="50063" y1="27592" x2="53359" y2="53427"/>
                        <a14:foregroundMark x1="50063" y1="25308" x2="53105" y2="43937"/>
                        <a14:foregroundMark x1="51584" y1="27592" x2="50190" y2="3761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0975" y="908214"/>
            <a:ext cx="1056546" cy="761945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490B6D56-3F1E-546C-A2A1-99847F82010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747" r="1745"/>
          <a:stretch/>
        </p:blipFill>
        <p:spPr>
          <a:xfrm>
            <a:off x="700967" y="3680420"/>
            <a:ext cx="7909633" cy="2958570"/>
          </a:xfrm>
          <a:prstGeom prst="rect">
            <a:avLst/>
          </a:prstGeom>
        </p:spPr>
      </p:pic>
      <p:sp>
        <p:nvSpPr>
          <p:cNvPr id="8" name="제목 1"/>
          <p:cNvSpPr txBox="1">
            <a:spLocks/>
          </p:cNvSpPr>
          <p:nvPr/>
        </p:nvSpPr>
        <p:spPr>
          <a:xfrm>
            <a:off x="5727322" y="57875"/>
            <a:ext cx="3358803" cy="4405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00" b="0" kern="120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defRPr>
            </a:lvl1pPr>
          </a:lstStyle>
          <a:p>
            <a:pPr algn="ctr"/>
            <a:r>
              <a:rPr lang="en-US" altLang="ko-KR" sz="1600" b="1" dirty="0" smtClean="0">
                <a:solidFill>
                  <a:srgbClr val="84C436"/>
                </a:solidFill>
                <a:latin typeface="+mj-ea"/>
                <a:ea typeface="+mj-ea"/>
              </a:rPr>
              <a:t>2. </a:t>
            </a:r>
            <a:r>
              <a:rPr lang="ko-KR" altLang="en-US" sz="1600" b="1" dirty="0" smtClean="0">
                <a:solidFill>
                  <a:srgbClr val="84C436"/>
                </a:solidFill>
                <a:latin typeface="+mj-ea"/>
                <a:ea typeface="+mj-ea"/>
              </a:rPr>
              <a:t>사물 인터넷의 동작 원리</a:t>
            </a:r>
            <a:endParaRPr lang="ko-KR" altLang="en-US" sz="1600" b="1" dirty="0">
              <a:solidFill>
                <a:srgbClr val="84C436"/>
              </a:solidFill>
              <a:latin typeface="+mj-ea"/>
              <a:ea typeface="+mj-ea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8281056" y="665210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23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403580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155470" y="191188"/>
            <a:ext cx="4629727" cy="440576"/>
          </a:xfrm>
        </p:spPr>
        <p:txBody>
          <a:bodyPr>
            <a:normAutofit fontScale="90000"/>
          </a:bodyPr>
          <a:lstStyle/>
          <a:p>
            <a:r>
              <a:rPr lang="ko-KR" altLang="en-US" b="1" dirty="0">
                <a:latin typeface="+mj-ea"/>
                <a:ea typeface="+mj-ea"/>
              </a:rPr>
              <a:t>사물 인터넷 기술로 인한 삶과 사회의 변화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84440" y="54585"/>
            <a:ext cx="8066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b="1" dirty="0">
                <a:solidFill>
                  <a:schemeClr val="bg1"/>
                </a:solidFill>
                <a:latin typeface="+mj-ea"/>
                <a:ea typeface="+mj-ea"/>
              </a:rPr>
              <a:t>03</a:t>
            </a:r>
            <a:endParaRPr lang="ko-KR" altLang="en-US" sz="4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1667" y="911561"/>
            <a:ext cx="837036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사물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인터넷 기술의 발달로 다양한 사물과 사람이 연결되는 </a:t>
            </a:r>
            <a:r>
              <a:rPr lang="ko-KR" altLang="en-US" sz="1600" dirty="0" err="1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초연결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사회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인공지능을 활용하여 문제를 해결하는 지능화 사회가 되면서 개인의 삶과 사회에 큰 변화를 일으키고 있다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경상북도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상주시에서는 건강과 안전에 취약한 독거노인 가구에 사물 인터넷 기기를 설치한 후 일정 시간마다 생활 데이터를 분석하여 위급 상황이라고 판단될 경우 자동으로 관리자나 보호자에게 알림 메시지를 전송함으로써 신속하게 대응할 수 있었다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415C9CD6-3238-DF95-D840-C364A2D8FFF5}"/>
              </a:ext>
            </a:extLst>
          </p:cNvPr>
          <p:cNvGrpSpPr/>
          <p:nvPr/>
        </p:nvGrpSpPr>
        <p:grpSpPr>
          <a:xfrm>
            <a:off x="2578711" y="6127293"/>
            <a:ext cx="3376814" cy="535531"/>
            <a:chOff x="1383349" y="6006886"/>
            <a:chExt cx="3927332" cy="535531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86E16B8-BE46-2D2E-DA7E-9ABDFACE9439}"/>
                </a:ext>
              </a:extLst>
            </p:cNvPr>
            <p:cNvSpPr txBox="1"/>
            <p:nvPr/>
          </p:nvSpPr>
          <p:spPr>
            <a:xfrm>
              <a:off x="1545972" y="6006886"/>
              <a:ext cx="3764709" cy="5355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ko-KR" altLang="en-US" sz="1200" dirty="0">
                  <a:solidFill>
                    <a:schemeClr val="tx1"/>
                  </a:solidFill>
                  <a:latin typeface="+mj-ea"/>
                  <a:ea typeface="+mj-ea"/>
                </a:rPr>
                <a:t>경북 상주시 사례</a:t>
              </a:r>
              <a:r>
                <a:rPr lang="en-US" altLang="ko-KR" sz="1200" dirty="0">
                  <a:solidFill>
                    <a:schemeClr val="tx1"/>
                  </a:solidFill>
                  <a:latin typeface="+mj-ea"/>
                  <a:ea typeface="+mj-ea"/>
                </a:rPr>
                <a:t>: </a:t>
              </a:r>
              <a:r>
                <a:rPr lang="ko-KR" altLang="en-US" sz="1200" dirty="0">
                  <a:solidFill>
                    <a:schemeClr val="tx1"/>
                  </a:solidFill>
                  <a:latin typeface="+mj-ea"/>
                  <a:ea typeface="+mj-ea"/>
                </a:rPr>
                <a:t>독거노인에게 위기 상황 발생 시 보호자 등에게 알림 메시지 전송</a:t>
              </a:r>
            </a:p>
          </p:txBody>
        </p:sp>
        <p:grpSp>
          <p:nvGrpSpPr>
            <p:cNvPr id="5" name="그룹 4">
              <a:extLst>
                <a:ext uri="{FF2B5EF4-FFF2-40B4-BE49-F238E27FC236}">
                  <a16:creationId xmlns:a16="http://schemas.microsoft.com/office/drawing/2014/main" id="{16481B80-7DDD-81D1-7E8D-BF345C5F2F6C}"/>
                </a:ext>
              </a:extLst>
            </p:cNvPr>
            <p:cNvGrpSpPr/>
            <p:nvPr/>
          </p:nvGrpSpPr>
          <p:grpSpPr>
            <a:xfrm>
              <a:off x="1383349" y="6069637"/>
              <a:ext cx="167718" cy="167718"/>
              <a:chOff x="2318385" y="5250420"/>
              <a:chExt cx="196293" cy="196293"/>
            </a:xfrm>
          </p:grpSpPr>
          <p:sp>
            <p:nvSpPr>
              <p:cNvPr id="6" name="타원 5">
                <a:extLst>
                  <a:ext uri="{FF2B5EF4-FFF2-40B4-BE49-F238E27FC236}">
                    <a16:creationId xmlns:a16="http://schemas.microsoft.com/office/drawing/2014/main" id="{8862E709-0D6E-3F9A-31F3-E50D04A4CEF5}"/>
                  </a:ext>
                </a:extLst>
              </p:cNvPr>
              <p:cNvSpPr/>
              <p:nvPr/>
            </p:nvSpPr>
            <p:spPr>
              <a:xfrm>
                <a:off x="2318385" y="5250420"/>
                <a:ext cx="196293" cy="19629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noFill/>
                  <a:latin typeface="+mj-ea"/>
                  <a:ea typeface="+mj-ea"/>
                </a:endParaRPr>
              </a:p>
            </p:txBody>
          </p:sp>
          <p:sp>
            <p:nvSpPr>
              <p:cNvPr id="7" name="이등변 삼각형 6">
                <a:extLst>
                  <a:ext uri="{FF2B5EF4-FFF2-40B4-BE49-F238E27FC236}">
                    <a16:creationId xmlns:a16="http://schemas.microsoft.com/office/drawing/2014/main" id="{879F5678-5462-BB96-5C58-16E4F2668495}"/>
                  </a:ext>
                </a:extLst>
              </p:cNvPr>
              <p:cNvSpPr/>
              <p:nvPr/>
            </p:nvSpPr>
            <p:spPr>
              <a:xfrm>
                <a:off x="2355652" y="5286592"/>
                <a:ext cx="121758" cy="104964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+mj-ea"/>
                  <a:ea typeface="+mj-ea"/>
                </a:endParaRPr>
              </a:p>
            </p:txBody>
          </p:sp>
        </p:grp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73196B05-1E3C-C299-1AAB-A66E8B8CC7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3519" y="3250791"/>
            <a:ext cx="3292956" cy="2804526"/>
          </a:xfrm>
          <a:prstGeom prst="rect">
            <a:avLst/>
          </a:prstGeom>
        </p:spPr>
      </p:pic>
      <p:sp>
        <p:nvSpPr>
          <p:cNvPr id="11" name="제목 1"/>
          <p:cNvSpPr txBox="1">
            <a:spLocks/>
          </p:cNvSpPr>
          <p:nvPr/>
        </p:nvSpPr>
        <p:spPr>
          <a:xfrm>
            <a:off x="5727322" y="57875"/>
            <a:ext cx="3358803" cy="4405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00" b="0" kern="120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defRPr>
            </a:lvl1pPr>
          </a:lstStyle>
          <a:p>
            <a:pPr algn="ctr"/>
            <a:r>
              <a:rPr lang="en-US" altLang="ko-KR" sz="1200" b="1" dirty="0" smtClean="0">
                <a:solidFill>
                  <a:srgbClr val="84C436"/>
                </a:solidFill>
                <a:latin typeface="+mj-ea"/>
                <a:ea typeface="+mj-ea"/>
              </a:rPr>
              <a:t>3. </a:t>
            </a:r>
            <a:r>
              <a:rPr lang="ko-KR" altLang="en-US" sz="1200" b="1" dirty="0" smtClean="0">
                <a:solidFill>
                  <a:srgbClr val="84C436"/>
                </a:solidFill>
                <a:latin typeface="+mj-ea"/>
                <a:ea typeface="+mj-ea"/>
              </a:rPr>
              <a:t>사물 인터넷 기술로 인한 삶과 사회의 변화</a:t>
            </a:r>
            <a:endParaRPr lang="ko-KR" altLang="en-US" sz="1200" b="1" dirty="0">
              <a:solidFill>
                <a:srgbClr val="84C436"/>
              </a:solidFill>
              <a:latin typeface="+mj-ea"/>
              <a:ea typeface="+mj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281056" y="665210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24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860370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155470" y="191188"/>
            <a:ext cx="4629727" cy="440576"/>
          </a:xfrm>
        </p:spPr>
        <p:txBody>
          <a:bodyPr>
            <a:normAutofit fontScale="90000"/>
          </a:bodyPr>
          <a:lstStyle/>
          <a:p>
            <a:r>
              <a:rPr lang="ko-KR" altLang="en-US" b="1" dirty="0">
                <a:latin typeface="+mj-ea"/>
                <a:ea typeface="+mj-ea"/>
              </a:rPr>
              <a:t>사물 인터넷 기술로 인한 삶과 사회의 변화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84440" y="54585"/>
            <a:ext cx="8066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b="1" dirty="0">
                <a:solidFill>
                  <a:schemeClr val="bg1"/>
                </a:solidFill>
                <a:latin typeface="+mj-ea"/>
                <a:ea typeface="+mj-ea"/>
              </a:rPr>
              <a:t>03</a:t>
            </a:r>
            <a:endParaRPr lang="ko-KR" altLang="en-US" sz="4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1667" y="911561"/>
            <a:ext cx="8370367" cy="1823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5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서울시 </a:t>
            </a:r>
            <a:r>
              <a:rPr lang="ko-KR" altLang="en-US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관악구는 노인 보호 구역이나 어린이 보호 구역</a:t>
            </a:r>
            <a:r>
              <a:rPr lang="en-US" altLang="ko-KR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상습적으로 불법 </a:t>
            </a:r>
            <a:r>
              <a:rPr lang="ko-KR" altLang="en-US" sz="1500" dirty="0" err="1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주정차가</a:t>
            </a:r>
            <a:r>
              <a:rPr lang="ko-KR" altLang="en-US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발생하는 지역 일부에 사물 인터넷과 태양광 </a:t>
            </a:r>
            <a:r>
              <a:rPr lang="en-US" altLang="ko-KR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LED</a:t>
            </a:r>
            <a:r>
              <a:rPr lang="ko-KR" altLang="en-US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기술을 접목한 불법 </a:t>
            </a:r>
            <a:r>
              <a:rPr lang="ko-KR" altLang="en-US" sz="1500" dirty="0" err="1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주정차</a:t>
            </a:r>
            <a:r>
              <a:rPr lang="ko-KR" altLang="en-US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예방 시스템을 구축하여 운영하고 있다</a:t>
            </a:r>
            <a:r>
              <a:rPr lang="en-US" altLang="ko-KR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ko-KR" altLang="en-US" sz="1500" dirty="0" err="1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주정차</a:t>
            </a:r>
            <a:r>
              <a:rPr lang="ko-KR" altLang="en-US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금지 구역에 차량을 주차하거나 정차할 경우</a:t>
            </a:r>
            <a:r>
              <a:rPr lang="en-US" altLang="ko-KR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센서로 차량을 감지하고 스피커와 </a:t>
            </a:r>
            <a:r>
              <a:rPr lang="en-US" altLang="ko-KR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LED </a:t>
            </a:r>
            <a:r>
              <a:rPr lang="ko-KR" altLang="en-US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전광판을 이용하여 차량 이동을 유도함으로써 안전하고 쾌적한 도로 환경 구축에 기여하고 있다</a:t>
            </a:r>
            <a:r>
              <a:rPr lang="en-US" altLang="ko-KR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1668" y="5689852"/>
            <a:ext cx="81713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이처럼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사물 인터넷 기술을 사용하면 여러 컴퓨팅 기기를 효과적으로 제어함으로써 생산성과 편의성을 향상하는 등 우리 삶에 긍정적인 변화를 기대할 수 있다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3"/>
          <a:srcRect b="20078"/>
          <a:stretch/>
        </p:blipFill>
        <p:spPr>
          <a:xfrm>
            <a:off x="2619374" y="2379399"/>
            <a:ext cx="4094075" cy="2659389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BB75A48C-7221-C59C-D8EB-F669CCB0C257}"/>
              </a:ext>
            </a:extLst>
          </p:cNvPr>
          <p:cNvGrpSpPr/>
          <p:nvPr/>
        </p:nvGrpSpPr>
        <p:grpSpPr>
          <a:xfrm>
            <a:off x="2745927" y="5108811"/>
            <a:ext cx="4083498" cy="535531"/>
            <a:chOff x="1383349" y="6006886"/>
            <a:chExt cx="3927332" cy="535531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7C59EC9-24CC-0D16-F8C5-DAF16759059A}"/>
                </a:ext>
              </a:extLst>
            </p:cNvPr>
            <p:cNvSpPr txBox="1"/>
            <p:nvPr/>
          </p:nvSpPr>
          <p:spPr>
            <a:xfrm>
              <a:off x="1545972" y="6006886"/>
              <a:ext cx="3764709" cy="5355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ko-KR" altLang="en-US" sz="1200" dirty="0">
                  <a:solidFill>
                    <a:schemeClr val="tx1"/>
                  </a:solidFill>
                  <a:latin typeface="+mj-ea"/>
                  <a:ea typeface="+mj-ea"/>
                </a:rPr>
                <a:t>서울 관악구 사례</a:t>
              </a:r>
              <a:r>
                <a:rPr lang="en-US" altLang="ko-KR" sz="1200" dirty="0">
                  <a:solidFill>
                    <a:schemeClr val="tx1"/>
                  </a:solidFill>
                  <a:latin typeface="+mj-ea"/>
                  <a:ea typeface="+mj-ea"/>
                </a:rPr>
                <a:t>: </a:t>
              </a:r>
              <a:r>
                <a:rPr lang="ko-KR" altLang="en-US" sz="1200" dirty="0">
                  <a:solidFill>
                    <a:schemeClr val="tx1"/>
                  </a:solidFill>
                  <a:latin typeface="+mj-ea"/>
                  <a:ea typeface="+mj-ea"/>
                </a:rPr>
                <a:t>불법 </a:t>
              </a:r>
              <a:r>
                <a:rPr lang="ko-KR" altLang="en-US" sz="1200" dirty="0" err="1">
                  <a:solidFill>
                    <a:schemeClr val="tx1"/>
                  </a:solidFill>
                  <a:latin typeface="+mj-ea"/>
                  <a:ea typeface="+mj-ea"/>
                </a:rPr>
                <a:t>주정차</a:t>
              </a:r>
              <a:r>
                <a:rPr lang="ko-KR" altLang="en-US" sz="1200" dirty="0">
                  <a:solidFill>
                    <a:schemeClr val="tx1"/>
                  </a:solidFill>
                  <a:latin typeface="+mj-ea"/>
                  <a:ea typeface="+mj-ea"/>
                </a:rPr>
                <a:t> 예방 시스템 현장 모습</a:t>
              </a:r>
            </a:p>
          </p:txBody>
        </p:sp>
        <p:grpSp>
          <p:nvGrpSpPr>
            <p:cNvPr id="7" name="그룹 6">
              <a:extLst>
                <a:ext uri="{FF2B5EF4-FFF2-40B4-BE49-F238E27FC236}">
                  <a16:creationId xmlns:a16="http://schemas.microsoft.com/office/drawing/2014/main" id="{B1C28B85-8E95-5C2D-CA86-60F3F698DD63}"/>
                </a:ext>
              </a:extLst>
            </p:cNvPr>
            <p:cNvGrpSpPr/>
            <p:nvPr/>
          </p:nvGrpSpPr>
          <p:grpSpPr>
            <a:xfrm>
              <a:off x="1383349" y="6069637"/>
              <a:ext cx="167718" cy="167718"/>
              <a:chOff x="2318385" y="5250420"/>
              <a:chExt cx="196293" cy="196293"/>
            </a:xfrm>
          </p:grpSpPr>
          <p:sp>
            <p:nvSpPr>
              <p:cNvPr id="10" name="타원 9">
                <a:extLst>
                  <a:ext uri="{FF2B5EF4-FFF2-40B4-BE49-F238E27FC236}">
                    <a16:creationId xmlns:a16="http://schemas.microsoft.com/office/drawing/2014/main" id="{7764FA40-C395-4E20-0B0E-9406050BC1E7}"/>
                  </a:ext>
                </a:extLst>
              </p:cNvPr>
              <p:cNvSpPr/>
              <p:nvPr/>
            </p:nvSpPr>
            <p:spPr>
              <a:xfrm>
                <a:off x="2318385" y="5250420"/>
                <a:ext cx="196293" cy="19629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noFill/>
                  <a:latin typeface="+mj-ea"/>
                  <a:ea typeface="+mj-ea"/>
                </a:endParaRPr>
              </a:p>
            </p:txBody>
          </p:sp>
          <p:sp>
            <p:nvSpPr>
              <p:cNvPr id="11" name="이등변 삼각형 10">
                <a:extLst>
                  <a:ext uri="{FF2B5EF4-FFF2-40B4-BE49-F238E27FC236}">
                    <a16:creationId xmlns:a16="http://schemas.microsoft.com/office/drawing/2014/main" id="{D68F659A-F29F-F63D-147A-CAEC21124575}"/>
                  </a:ext>
                </a:extLst>
              </p:cNvPr>
              <p:cNvSpPr/>
              <p:nvPr/>
            </p:nvSpPr>
            <p:spPr>
              <a:xfrm>
                <a:off x="2355652" y="5286592"/>
                <a:ext cx="121758" cy="104964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+mj-ea"/>
                  <a:ea typeface="+mj-ea"/>
                </a:endParaRPr>
              </a:p>
            </p:txBody>
          </p:sp>
        </p:grpSp>
      </p:grpSp>
      <p:sp>
        <p:nvSpPr>
          <p:cNvPr id="12" name="제목 1"/>
          <p:cNvSpPr txBox="1">
            <a:spLocks/>
          </p:cNvSpPr>
          <p:nvPr/>
        </p:nvSpPr>
        <p:spPr>
          <a:xfrm>
            <a:off x="5727322" y="57875"/>
            <a:ext cx="3358803" cy="4405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00" b="0" kern="120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defRPr>
            </a:lvl1pPr>
          </a:lstStyle>
          <a:p>
            <a:pPr algn="ctr"/>
            <a:r>
              <a:rPr lang="en-US" altLang="ko-KR" sz="1200" b="1" dirty="0" smtClean="0">
                <a:solidFill>
                  <a:srgbClr val="84C436"/>
                </a:solidFill>
                <a:latin typeface="+mj-ea"/>
                <a:ea typeface="+mj-ea"/>
              </a:rPr>
              <a:t>3. </a:t>
            </a:r>
            <a:r>
              <a:rPr lang="ko-KR" altLang="en-US" sz="1200" b="1" dirty="0" smtClean="0">
                <a:solidFill>
                  <a:srgbClr val="84C436"/>
                </a:solidFill>
                <a:latin typeface="+mj-ea"/>
                <a:ea typeface="+mj-ea"/>
              </a:rPr>
              <a:t>사물 인터넷 기술로 인한 삶과 사회의 변화</a:t>
            </a:r>
            <a:endParaRPr lang="ko-KR" altLang="en-US" sz="1200" b="1" dirty="0">
              <a:solidFill>
                <a:srgbClr val="84C436"/>
              </a:solidFill>
              <a:latin typeface="+mj-ea"/>
              <a:ea typeface="+mj-ea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8281056" y="665210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24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869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CFD2D9FD-C8A3-7C8B-544C-4510C0DF2C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239" b="17900"/>
          <a:stretch/>
        </p:blipFill>
        <p:spPr>
          <a:xfrm>
            <a:off x="3544756" y="2920079"/>
            <a:ext cx="5588994" cy="3939211"/>
          </a:xfrm>
          <a:prstGeom prst="rect">
            <a:avLst/>
          </a:prstGeom>
        </p:spPr>
      </p:pic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155470" y="191188"/>
            <a:ext cx="4629727" cy="440576"/>
          </a:xfrm>
        </p:spPr>
        <p:txBody>
          <a:bodyPr>
            <a:normAutofit fontScale="90000"/>
          </a:bodyPr>
          <a:lstStyle/>
          <a:p>
            <a:r>
              <a:rPr lang="ko-KR" altLang="en-US" b="1" dirty="0">
                <a:latin typeface="+mj-ea"/>
                <a:ea typeface="+mj-ea"/>
              </a:rPr>
              <a:t>사물 인터넷 기술로 인한 삶과 사회의 변화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84440" y="54585"/>
            <a:ext cx="7777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b="1" dirty="0">
                <a:solidFill>
                  <a:schemeClr val="bg1"/>
                </a:solidFill>
                <a:latin typeface="+mj-ea"/>
                <a:ea typeface="+mj-ea"/>
              </a:rPr>
              <a:t>03</a:t>
            </a:r>
            <a:endParaRPr lang="ko-KR" altLang="en-US" sz="4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1668" y="911561"/>
            <a:ext cx="817130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사물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인터넷 기술을 사용하여 여러 컴퓨팅 기기를 제어할 때 주의할 점도 있다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하나의 컴퓨팅 기기가 </a:t>
            </a: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해킹</a:t>
            </a:r>
            <a:r>
              <a:rPr lang="en-US" altLang="ko-KR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*</a:t>
            </a: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될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경우 연결된 다른 기기도 쉽게 </a:t>
            </a:r>
            <a:r>
              <a:rPr lang="ko-KR" altLang="en-US" sz="1600" dirty="0" err="1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해킹될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수 있다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컴퓨팅 기기의 유형이 다양한 만큼 여러 가지 위협에 노출될 수 있어 보안에 신경을 써야 한다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자신의 데이터가 언제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어디서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어떻게 사용될지를 결정할 수 있는 권리를 ‘데이터 </a:t>
            </a:r>
            <a:r>
              <a:rPr lang="ko-KR" altLang="en-US" sz="1600" dirty="0" err="1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주권’이라고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한다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우리는 개인 정보의 주체자로서 자신의 정보를 관리하고 보호해야 한다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아울러 사물 인터넷 기술을 이용하기에 앞서 데이터의 수집과 처리 과정에 대한 보안과 신뢰성 등을 충분히 고려해야 한다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0953" y="5915109"/>
            <a:ext cx="575762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ko-KR" sz="900" dirty="0" smtClean="0">
                <a:solidFill>
                  <a:srgbClr val="7030A0"/>
                </a:solidFill>
                <a:latin typeface="+mj-ea"/>
                <a:ea typeface="+mj-ea"/>
              </a:rPr>
              <a:t>*</a:t>
            </a:r>
            <a:r>
              <a:rPr lang="ko-KR" altLang="en-US" sz="900" dirty="0" smtClean="0">
                <a:solidFill>
                  <a:srgbClr val="7030A0"/>
                </a:solidFill>
                <a:latin typeface="+mj-ea"/>
                <a:ea typeface="+mj-ea"/>
              </a:rPr>
              <a:t>해킹</a:t>
            </a:r>
            <a:endParaRPr lang="en-US" altLang="ko-KR" sz="900" dirty="0">
              <a:solidFill>
                <a:srgbClr val="7030A0"/>
              </a:solidFill>
              <a:latin typeface="+mj-ea"/>
              <a:ea typeface="+mj-ea"/>
            </a:endParaRPr>
          </a:p>
          <a:p>
            <a:pPr lvl="0" algn="just">
              <a:lnSpc>
                <a:spcPct val="150000"/>
              </a:lnSpc>
            </a:pPr>
            <a:r>
              <a:rPr lang="ko-KR" altLang="en-US" sz="900" dirty="0">
                <a:latin typeface="+mj-ea"/>
                <a:ea typeface="+mj-ea"/>
              </a:rPr>
              <a:t>컴퓨팅 시스템에 불법적으로 접근하는 행위를 의미한다</a:t>
            </a:r>
            <a:r>
              <a:rPr lang="en-US" altLang="ko-KR" sz="900" dirty="0">
                <a:latin typeface="+mj-ea"/>
                <a:ea typeface="+mj-ea"/>
              </a:rPr>
              <a:t>. </a:t>
            </a:r>
            <a:r>
              <a:rPr lang="ko-KR" altLang="en-US" sz="900" dirty="0">
                <a:latin typeface="+mj-ea"/>
                <a:ea typeface="+mj-ea"/>
              </a:rPr>
              <a:t>시스템 관리자로부터 허가 받지 않은 작업을 하는 행위 또한 광범위하게 포함된다</a:t>
            </a:r>
            <a:r>
              <a:rPr lang="en-US" altLang="ko-KR" sz="900" dirty="0">
                <a:latin typeface="+mj-ea"/>
                <a:ea typeface="+mj-ea"/>
              </a:rPr>
              <a:t>. </a:t>
            </a:r>
            <a:endParaRPr lang="en-US" altLang="ko-KR" sz="900" dirty="0">
              <a:solidFill>
                <a:schemeClr val="dk1"/>
              </a:solidFill>
              <a:latin typeface="+mj-ea"/>
              <a:ea typeface="+mj-ea"/>
            </a:endParaRPr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5727322" y="57875"/>
            <a:ext cx="3358803" cy="4405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00" b="0" kern="120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defRPr>
            </a:lvl1pPr>
          </a:lstStyle>
          <a:p>
            <a:pPr algn="ctr"/>
            <a:r>
              <a:rPr lang="en-US" altLang="ko-KR" sz="1200" b="1" dirty="0" smtClean="0">
                <a:solidFill>
                  <a:srgbClr val="84C436"/>
                </a:solidFill>
                <a:latin typeface="+mj-ea"/>
                <a:ea typeface="+mj-ea"/>
              </a:rPr>
              <a:t>3. </a:t>
            </a:r>
            <a:r>
              <a:rPr lang="ko-KR" altLang="en-US" sz="1200" b="1" dirty="0" smtClean="0">
                <a:solidFill>
                  <a:srgbClr val="84C436"/>
                </a:solidFill>
                <a:latin typeface="+mj-ea"/>
                <a:ea typeface="+mj-ea"/>
              </a:rPr>
              <a:t>사물 인터넷 기술로 인한 삶과 사회의 변화</a:t>
            </a:r>
            <a:endParaRPr lang="ko-KR" altLang="en-US" sz="1200" b="1" dirty="0">
              <a:solidFill>
                <a:srgbClr val="84C436"/>
              </a:solidFill>
              <a:latin typeface="+mj-ea"/>
              <a:ea typeface="+mj-ea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281056" y="665210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25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199955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>
            <a:extLst>
              <a:ext uri="{FF2B5EF4-FFF2-40B4-BE49-F238E27FC236}">
                <a16:creationId xmlns:a16="http://schemas.microsoft.com/office/drawing/2014/main" id="{ED8877A0-2935-2A20-5DC2-0B115FB05F13}"/>
              </a:ext>
            </a:extLst>
          </p:cNvPr>
          <p:cNvGrpSpPr/>
          <p:nvPr/>
        </p:nvGrpSpPr>
        <p:grpSpPr>
          <a:xfrm>
            <a:off x="220075" y="712433"/>
            <a:ext cx="8734329" cy="5797030"/>
            <a:chOff x="220075" y="788633"/>
            <a:chExt cx="8734329" cy="5797030"/>
          </a:xfrm>
        </p:grpSpPr>
        <p:pic>
          <p:nvPicPr>
            <p:cNvPr id="6" name="그림 5">
              <a:extLst>
                <a:ext uri="{FF2B5EF4-FFF2-40B4-BE49-F238E27FC236}">
                  <a16:creationId xmlns:a16="http://schemas.microsoft.com/office/drawing/2014/main" id="{6858187B-5A29-8D29-611E-AE96CC4DBD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80946"/>
            <a:stretch/>
          </p:blipFill>
          <p:spPr>
            <a:xfrm>
              <a:off x="220075" y="5416625"/>
              <a:ext cx="8734329" cy="1169038"/>
            </a:xfrm>
            <a:prstGeom prst="rect">
              <a:avLst/>
            </a:prstGeom>
          </p:spPr>
        </p:pic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2357EDB3-01A5-BD15-8DB0-2660032FC6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b="16145"/>
            <a:stretch/>
          </p:blipFill>
          <p:spPr>
            <a:xfrm>
              <a:off x="220075" y="788633"/>
              <a:ext cx="8734329" cy="5144807"/>
            </a:xfrm>
            <a:prstGeom prst="rect">
              <a:avLst/>
            </a:prstGeom>
          </p:spPr>
        </p:pic>
      </p:grpSp>
      <p:sp>
        <p:nvSpPr>
          <p:cNvPr id="22" name="TextBox 21"/>
          <p:cNvSpPr txBox="1"/>
          <p:nvPr/>
        </p:nvSpPr>
        <p:spPr>
          <a:xfrm>
            <a:off x="192829" y="54585"/>
            <a:ext cx="8066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b="1" dirty="0">
                <a:solidFill>
                  <a:schemeClr val="bg1"/>
                </a:solidFill>
                <a:latin typeface="+mj-ea"/>
                <a:ea typeface="+mj-ea"/>
              </a:rPr>
              <a:t>03</a:t>
            </a:r>
            <a:endParaRPr lang="ko-KR" altLang="en-US" sz="4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1724105" y="1040447"/>
            <a:ext cx="6090129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altLang="ko-KR" sz="1600" b="1" dirty="0">
                <a:latin typeface="+mj-ea"/>
                <a:ea typeface="+mj-ea"/>
              </a:rPr>
              <a:t>300</a:t>
            </a:r>
            <a:r>
              <a:rPr lang="ko-KR" altLang="en-US" sz="1600" b="1" dirty="0">
                <a:latin typeface="+mj-ea"/>
                <a:ea typeface="+mj-ea"/>
              </a:rPr>
              <a:t>억 개 사물 인터넷 장치 연결</a:t>
            </a:r>
            <a:r>
              <a:rPr lang="en-US" altLang="ko-KR" sz="1600" b="1" dirty="0">
                <a:latin typeface="+mj-ea"/>
                <a:ea typeface="+mj-ea"/>
              </a:rPr>
              <a:t>…</a:t>
            </a:r>
            <a:r>
              <a:rPr lang="ko-KR" altLang="en-US" sz="1600" b="1" dirty="0">
                <a:latin typeface="+mj-ea"/>
                <a:ea typeface="+mj-ea"/>
              </a:rPr>
              <a:t>세계는 사이버 공격과 전쟁 중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11480" y="1590853"/>
            <a:ext cx="836168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4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인터넷 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연결이 가능한 장치 및 사물 인터넷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(</a:t>
            </a:r>
            <a:r>
              <a:rPr lang="en-US" altLang="ko-KR" sz="1400" dirty="0" err="1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IoT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) 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사용이 보편화되면서 더 많은 데이터가 생성됐다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독일 조사 회사인 </a:t>
            </a:r>
            <a:r>
              <a:rPr lang="en-US" altLang="ko-KR" sz="1400" dirty="0" err="1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IoT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ko-KR" altLang="en-US" sz="1400" dirty="0" err="1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애널리틱스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(</a:t>
            </a:r>
            <a:r>
              <a:rPr lang="en-US" altLang="ko-KR" sz="1400" dirty="0" err="1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IoT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Analytics)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는 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2025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년에 전 세계적으로 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300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억 개 이상의 </a:t>
            </a:r>
            <a:r>
              <a:rPr lang="en-US" altLang="ko-KR" sz="1400" dirty="0" err="1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IoT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장치가 연결될 것으로 예상했다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이에 사이버 위협 행위자들이 악의적인 활동을 진행할 수 있는 공격 표면 영역이 더욱 많이 생길 것이다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en-US" altLang="ko-KR" sz="1400" dirty="0" err="1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IoT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기기는 수십 년 동안 배포되어 왔었지만 현장에서 연결된 장치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장비 및 센서가 눈에 직접 보이지 않아 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IT 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관리자들도 </a:t>
            </a:r>
            <a:r>
              <a:rPr lang="en-US" altLang="ko-KR" sz="1400" dirty="0" err="1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IoT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하드웨어와 데이터를 적절히 보호하지 못하고 있을 것이다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앞으로 사이버 위협 행위자들이 네트워크에 연결된 </a:t>
            </a:r>
            <a:r>
              <a:rPr lang="en-US" altLang="ko-KR" sz="1400" dirty="0" err="1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IoT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기기의 데이터를 공격 목표로 할 수 있어 기업의 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IT 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관리자들은 </a:t>
            </a:r>
            <a:r>
              <a:rPr lang="en-US" altLang="ko-KR" sz="1400" dirty="0" err="1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IoT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데이터를 더 효과적으로 관리하고 보호할 수 있도록 철저히 준비해야 한다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4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최근 </a:t>
            </a:r>
            <a:r>
              <a:rPr lang="ko-KR" altLang="en-US" sz="1400" dirty="0" err="1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매킨지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(McKinsey)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의 설문 조사에 따르면 사이버 공격으로 인한 피해는 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2025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년까지 연간 약 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10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조 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5,000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억 달러에 달할 것으로 예상된다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이에 각 나라의 정부는 위협 공격자로부터 국가를 보호하기 위해 적극적인 대응 방식을 취할 것이다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싱가포르와 영국과 같은 국가에서는 증가하는 글로벌 </a:t>
            </a:r>
            <a:r>
              <a:rPr lang="ko-KR" altLang="en-US" sz="1400" dirty="0" err="1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랜섬웨어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* 위협에 대처하기 위해 태스크포스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(TF)*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를 구성했다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또한 관련 보안 기업들은 물론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주변 국가들과 협력 관계를 맺어 보안 위협에 대응하기 위한 정보 제공 및 데이터 공유는 필수적이다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  <a:endParaRPr lang="ko-KR" altLang="en-US" sz="1200" dirty="0">
              <a:solidFill>
                <a:schemeClr val="dk1"/>
              </a:solidFill>
              <a:latin typeface="+mj-ea"/>
              <a:ea typeface="+mj-ea"/>
            </a:endParaRPr>
          </a:p>
        </p:txBody>
      </p:sp>
      <p:sp>
        <p:nvSpPr>
          <p:cNvPr id="14" name="제목 2"/>
          <p:cNvSpPr>
            <a:spLocks noGrp="1"/>
          </p:cNvSpPr>
          <p:nvPr>
            <p:ph type="title"/>
          </p:nvPr>
        </p:nvSpPr>
        <p:spPr>
          <a:xfrm>
            <a:off x="1155470" y="191188"/>
            <a:ext cx="4629727" cy="440576"/>
          </a:xfrm>
        </p:spPr>
        <p:txBody>
          <a:bodyPr>
            <a:normAutofit fontScale="90000"/>
          </a:bodyPr>
          <a:lstStyle/>
          <a:p>
            <a:r>
              <a:rPr lang="ko-KR" altLang="en-US" b="1" dirty="0">
                <a:latin typeface="+mj-ea"/>
                <a:ea typeface="+mj-ea"/>
              </a:rPr>
              <a:t>사물 인터넷 기술로 인한 삶과 사회의 변화</a:t>
            </a: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A3051E7D-6EE2-5656-F14C-119D1281C713}"/>
              </a:ext>
            </a:extLst>
          </p:cNvPr>
          <p:cNvGrpSpPr/>
          <p:nvPr/>
        </p:nvGrpSpPr>
        <p:grpSpPr>
          <a:xfrm>
            <a:off x="411480" y="5899327"/>
            <a:ext cx="8361680" cy="812922"/>
            <a:chOff x="411480" y="5567251"/>
            <a:chExt cx="8361680" cy="87618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C8450C8B-980B-EE1E-5738-D652445B6036}"/>
                </a:ext>
              </a:extLst>
            </p:cNvPr>
            <p:cNvSpPr/>
            <p:nvPr/>
          </p:nvSpPr>
          <p:spPr>
            <a:xfrm>
              <a:off x="411480" y="5846442"/>
              <a:ext cx="7592993" cy="293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ko-KR" altLang="en-US" sz="900" dirty="0">
                  <a:solidFill>
                    <a:srgbClr val="EE0000"/>
                  </a:solidFill>
                  <a:latin typeface="+mj-ea"/>
                  <a:ea typeface="+mj-ea"/>
                </a:rPr>
                <a:t>✽ </a:t>
              </a:r>
              <a:r>
                <a:rPr lang="ko-KR" altLang="en-US" sz="900" dirty="0" err="1">
                  <a:solidFill>
                    <a:srgbClr val="EE0000"/>
                  </a:solidFill>
                  <a:latin typeface="+mj-ea"/>
                  <a:ea typeface="+mj-ea"/>
                </a:rPr>
                <a:t>랜섬웨어</a:t>
              </a:r>
              <a:r>
                <a:rPr lang="en-US" altLang="ko-KR" sz="900" dirty="0">
                  <a:solidFill>
                    <a:srgbClr val="EE0000"/>
                  </a:solidFill>
                  <a:latin typeface="+mj-ea"/>
                  <a:ea typeface="+mj-ea"/>
                </a:rPr>
                <a:t>(Ransomware): </a:t>
              </a:r>
              <a:r>
                <a:rPr lang="ko-KR" altLang="en-US" sz="900" dirty="0">
                  <a:solidFill>
                    <a:srgbClr val="4D4D4D"/>
                  </a:solidFill>
                  <a:latin typeface="+mj-ea"/>
                  <a:ea typeface="+mj-ea"/>
                </a:rPr>
                <a:t>컴퓨터 시스템을 감염시켜 접근을 제한하고 일종의 대가를 요구하는 악성 소프트웨어이다</a:t>
              </a:r>
              <a:r>
                <a:rPr lang="en-US" altLang="ko-KR" sz="900" dirty="0">
                  <a:solidFill>
                    <a:srgbClr val="4D4D4D"/>
                  </a:solidFill>
                  <a:latin typeface="+mj-ea"/>
                  <a:ea typeface="+mj-ea"/>
                </a:rPr>
                <a:t>.</a:t>
              </a:r>
              <a:endParaRPr lang="ko-KR" altLang="en-US" sz="900" dirty="0">
                <a:latin typeface="+mj-ea"/>
                <a:ea typeface="+mj-ea"/>
              </a:endParaRPr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0C1FFD71-1324-284F-2E56-F25F40993FA5}"/>
                </a:ext>
              </a:extLst>
            </p:cNvPr>
            <p:cNvSpPr/>
            <p:nvPr/>
          </p:nvSpPr>
          <p:spPr>
            <a:xfrm>
              <a:off x="411480" y="6149854"/>
              <a:ext cx="7592993" cy="293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ko-KR" altLang="en-US" sz="900" dirty="0">
                  <a:solidFill>
                    <a:srgbClr val="EE0000"/>
                  </a:solidFill>
                  <a:latin typeface="+mj-ea"/>
                  <a:ea typeface="+mj-ea"/>
                </a:rPr>
                <a:t>✽ 태스크포스</a:t>
              </a:r>
              <a:r>
                <a:rPr lang="en-US" altLang="ko-KR" sz="900" dirty="0">
                  <a:solidFill>
                    <a:srgbClr val="EE0000"/>
                  </a:solidFill>
                  <a:latin typeface="+mj-ea"/>
                  <a:ea typeface="+mj-ea"/>
                </a:rPr>
                <a:t>(Task Force): </a:t>
              </a:r>
              <a:r>
                <a:rPr lang="ko-KR" altLang="en-US" sz="900" dirty="0">
                  <a:solidFill>
                    <a:srgbClr val="4D4D4D"/>
                  </a:solidFill>
                  <a:latin typeface="+mj-ea"/>
                  <a:ea typeface="+mj-ea"/>
                </a:rPr>
                <a:t>어떤 목적을 달성하기 위해 별도로 조직한 임시 조직이다</a:t>
              </a:r>
              <a:r>
                <a:rPr lang="en-US" altLang="ko-KR" sz="900" dirty="0">
                  <a:solidFill>
                    <a:srgbClr val="4D4D4D"/>
                  </a:solidFill>
                  <a:latin typeface="+mj-ea"/>
                  <a:ea typeface="+mj-ea"/>
                </a:rPr>
                <a:t>.</a:t>
              </a:r>
              <a:endParaRPr lang="ko-KR" altLang="en-US" sz="900" dirty="0">
                <a:latin typeface="+mj-ea"/>
                <a:ea typeface="+mj-ea"/>
              </a:endParaRPr>
            </a:p>
          </p:txBody>
        </p:sp>
        <p:pic>
          <p:nvPicPr>
            <p:cNvPr id="11" name="그림 10">
              <a:extLst>
                <a:ext uri="{FF2B5EF4-FFF2-40B4-BE49-F238E27FC236}">
                  <a16:creationId xmlns:a16="http://schemas.microsoft.com/office/drawing/2014/main" id="{7E7194C9-CD51-1FBA-A5A7-BD8AE2FD9EC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02680" y="5567251"/>
              <a:ext cx="2570480" cy="240813"/>
            </a:xfrm>
            <a:prstGeom prst="rect">
              <a:avLst/>
            </a:prstGeom>
          </p:spPr>
        </p:pic>
      </p:grpSp>
      <p:sp>
        <p:nvSpPr>
          <p:cNvPr id="13" name="제목 1"/>
          <p:cNvSpPr txBox="1">
            <a:spLocks/>
          </p:cNvSpPr>
          <p:nvPr/>
        </p:nvSpPr>
        <p:spPr>
          <a:xfrm>
            <a:off x="5727322" y="57875"/>
            <a:ext cx="3358803" cy="4405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00" b="0" kern="120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defRPr>
            </a:lvl1pPr>
          </a:lstStyle>
          <a:p>
            <a:pPr algn="ctr"/>
            <a:r>
              <a:rPr lang="en-US" altLang="ko-KR" sz="1200" b="1" dirty="0" smtClean="0">
                <a:solidFill>
                  <a:srgbClr val="84C436"/>
                </a:solidFill>
                <a:latin typeface="+mj-ea"/>
                <a:ea typeface="+mj-ea"/>
              </a:rPr>
              <a:t>3. </a:t>
            </a:r>
            <a:r>
              <a:rPr lang="ko-KR" altLang="en-US" sz="1200" b="1" dirty="0" smtClean="0">
                <a:solidFill>
                  <a:srgbClr val="84C436"/>
                </a:solidFill>
                <a:latin typeface="+mj-ea"/>
                <a:ea typeface="+mj-ea"/>
              </a:rPr>
              <a:t>사물 인터넷 기술로 인한 삶과 사회의 변화</a:t>
            </a:r>
            <a:endParaRPr lang="ko-KR" altLang="en-US" sz="1200" b="1" dirty="0">
              <a:solidFill>
                <a:srgbClr val="84C436"/>
              </a:solidFill>
              <a:latin typeface="+mj-ea"/>
              <a:ea typeface="+mj-ea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8281056" y="665210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25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883669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451" y="858368"/>
            <a:ext cx="382208" cy="352915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867158" y="882118"/>
            <a:ext cx="7778079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</a:pPr>
            <a:r>
              <a:rPr lang="ko-KR" altLang="en-US" sz="1600" b="1" dirty="0" smtClean="0">
                <a:solidFill>
                  <a:srgbClr val="211D1E"/>
                </a:solidFill>
                <a:latin typeface="+mj-ea"/>
                <a:ea typeface="+mj-ea"/>
              </a:rPr>
              <a:t>사물 </a:t>
            </a:r>
            <a:r>
              <a:rPr lang="ko-KR" altLang="en-US" sz="1600" b="1" dirty="0">
                <a:solidFill>
                  <a:srgbClr val="211D1E"/>
                </a:solidFill>
                <a:latin typeface="+mj-ea"/>
                <a:ea typeface="+mj-ea"/>
              </a:rPr>
              <a:t>인터넷 활용 사례를 조사하고</a:t>
            </a:r>
            <a:r>
              <a:rPr lang="en-US" altLang="ko-KR" sz="1600" b="1" dirty="0">
                <a:solidFill>
                  <a:srgbClr val="211D1E"/>
                </a:solidFill>
                <a:latin typeface="+mj-ea"/>
                <a:ea typeface="+mj-ea"/>
              </a:rPr>
              <a:t>, </a:t>
            </a:r>
            <a:r>
              <a:rPr lang="ko-KR" altLang="en-US" sz="1600" b="1" dirty="0">
                <a:solidFill>
                  <a:srgbClr val="211D1E"/>
                </a:solidFill>
                <a:latin typeface="+mj-ea"/>
                <a:ea typeface="+mj-ea"/>
              </a:rPr>
              <a:t>해당 기술의 발달이 가져온 개인적 측면의 변화와 사회적 측면의 변화를 </a:t>
            </a:r>
            <a:r>
              <a:rPr lang="ko-KR" altLang="en-US" sz="1600" b="1" dirty="0" smtClean="0">
                <a:solidFill>
                  <a:srgbClr val="211D1E"/>
                </a:solidFill>
                <a:latin typeface="+mj-ea"/>
                <a:ea typeface="+mj-ea"/>
              </a:rPr>
              <a:t>분석하여 </a:t>
            </a:r>
            <a:r>
              <a:rPr lang="ko-KR" altLang="en-US" sz="1600" b="1" dirty="0">
                <a:solidFill>
                  <a:srgbClr val="211D1E"/>
                </a:solidFill>
                <a:latin typeface="+mj-ea"/>
                <a:ea typeface="+mj-ea"/>
              </a:rPr>
              <a:t>발표해 보자</a:t>
            </a:r>
            <a:r>
              <a:rPr lang="en-US" altLang="ko-KR" sz="1600" b="1" dirty="0">
                <a:solidFill>
                  <a:srgbClr val="211D1E"/>
                </a:solidFill>
                <a:latin typeface="+mj-ea"/>
                <a:ea typeface="+mj-ea"/>
              </a:rPr>
              <a:t>. </a:t>
            </a:r>
            <a:endParaRPr lang="ko-KR" altLang="en-US" sz="1600" b="1" dirty="0">
              <a:latin typeface="+mj-ea"/>
              <a:ea typeface="+mj-ea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5536992"/>
              </p:ext>
            </p:extLst>
          </p:nvPr>
        </p:nvGraphicFramePr>
        <p:xfrm>
          <a:off x="780066" y="1735244"/>
          <a:ext cx="7865170" cy="47322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02453">
                  <a:extLst>
                    <a:ext uri="{9D8B030D-6E8A-4147-A177-3AD203B41FA5}">
                      <a16:colId xmlns:a16="http://schemas.microsoft.com/office/drawing/2014/main" val="4013924422"/>
                    </a:ext>
                  </a:extLst>
                </a:gridCol>
                <a:gridCol w="2422756">
                  <a:extLst>
                    <a:ext uri="{9D8B030D-6E8A-4147-A177-3AD203B41FA5}">
                      <a16:colId xmlns:a16="http://schemas.microsoft.com/office/drawing/2014/main" val="2254613001"/>
                    </a:ext>
                  </a:extLst>
                </a:gridCol>
                <a:gridCol w="2505075">
                  <a:extLst>
                    <a:ext uri="{9D8B030D-6E8A-4147-A177-3AD203B41FA5}">
                      <a16:colId xmlns:a16="http://schemas.microsoft.com/office/drawing/2014/main" val="1340061803"/>
                    </a:ext>
                  </a:extLst>
                </a:gridCol>
                <a:gridCol w="2034886">
                  <a:extLst>
                    <a:ext uri="{9D8B030D-6E8A-4147-A177-3AD203B41FA5}">
                      <a16:colId xmlns:a16="http://schemas.microsoft.com/office/drawing/2014/main" val="4289404007"/>
                    </a:ext>
                  </a:extLst>
                </a:gridCol>
              </a:tblGrid>
              <a:tr h="64414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dirty="0" smtClean="0">
                          <a:latin typeface="+mj-ea"/>
                          <a:ea typeface="+mj-ea"/>
                        </a:rPr>
                        <a:t>분야</a:t>
                      </a:r>
                      <a:endParaRPr lang="ko-KR" altLang="en-US" sz="14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solidFill>
                      <a:srgbClr val="B6DE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dirty="0" smtClean="0">
                          <a:latin typeface="+mj-ea"/>
                          <a:ea typeface="+mj-ea"/>
                        </a:rPr>
                        <a:t>사례</a:t>
                      </a:r>
                      <a:endParaRPr lang="ko-KR" altLang="en-US" sz="14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B6DE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dirty="0" smtClean="0">
                          <a:latin typeface="+mj-ea"/>
                          <a:ea typeface="+mj-ea"/>
                        </a:rPr>
                        <a:t>개인적 측면의 변화</a:t>
                      </a:r>
                      <a:endParaRPr lang="ko-KR" altLang="en-US" sz="14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B6DE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dirty="0" smtClean="0">
                          <a:latin typeface="+mj-ea"/>
                          <a:ea typeface="+mj-ea"/>
                        </a:rPr>
                        <a:t>사회적 측면의 변화</a:t>
                      </a:r>
                      <a:endParaRPr lang="ko-KR" altLang="en-US" sz="14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B6DE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2994906"/>
                  </a:ext>
                </a:extLst>
              </a:tr>
              <a:tr h="13729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dirty="0" smtClean="0">
                          <a:latin typeface="+mj-ea"/>
                          <a:ea typeface="+mj-ea"/>
                        </a:rPr>
                        <a:t>의료</a:t>
                      </a:r>
                      <a:endParaRPr lang="ko-KR" altLang="en-US" sz="14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ko-KR" altLang="en-US" sz="12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국내 대학 병원에서 병실 </a:t>
                      </a:r>
                      <a:r>
                        <a:rPr lang="ko-KR" altLang="en-US" sz="12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재실자표</a:t>
                      </a:r>
                      <a:r>
                        <a:rPr lang="en-US" altLang="ko-KR" sz="12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12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환자 명찰을 와이파이 기반 </a:t>
                      </a:r>
                      <a:r>
                        <a:rPr lang="en-US" altLang="ko-KR" sz="12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e-paper</a:t>
                      </a:r>
                      <a:r>
                        <a:rPr lang="ko-KR" altLang="en-US" sz="12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를 통해 관리하는 시스템을 도입함</a:t>
                      </a:r>
                      <a:r>
                        <a:rPr lang="en-US" altLang="ko-KR" sz="12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. </a:t>
                      </a:r>
                    </a:p>
                    <a:p>
                      <a:pPr algn="r"/>
                      <a:endParaRPr lang="en-US" altLang="ko-KR" sz="900" b="0" i="0" u="none" strike="noStrike" kern="1200" baseline="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algn="r"/>
                      <a:r>
                        <a:rPr lang="ko-KR" altLang="en-US" sz="9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출처</a:t>
                      </a:r>
                      <a:r>
                        <a:rPr lang="en-US" altLang="ko-KR" sz="9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:</a:t>
                      </a:r>
                      <a:r>
                        <a:rPr lang="ko-KR" altLang="en-US" sz="9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</a:t>
                      </a:r>
                      <a:r>
                        <a:rPr lang="ko-KR" altLang="en-US" sz="9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의학신문</a:t>
                      </a:r>
                      <a:r>
                        <a:rPr lang="en-US" altLang="ko-KR" sz="9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(2023. 5. 23., http://www.bosa.co.kr) </a:t>
                      </a:r>
                      <a:endParaRPr lang="en-US" altLang="ko-KR" sz="1800" b="0" i="0" u="none" strike="noStrike" kern="1200" baseline="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000"/>
                        </a:lnSpc>
                      </a:pPr>
                      <a:r>
                        <a:rPr lang="ko-KR" altLang="en-US" sz="12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의료진이 환자에 대한 정보를 실시간으로 확 인할 수 있어</a:t>
                      </a:r>
                      <a:r>
                        <a:rPr lang="en-US" altLang="ko-KR" sz="12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12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빠르게 치료를 받을 수 있음</a:t>
                      </a:r>
                      <a:r>
                        <a:rPr lang="en-US" altLang="ko-KR" sz="12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. </a:t>
                      </a:r>
                      <a:r>
                        <a:rPr lang="en-US" altLang="ko-KR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	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000"/>
                        </a:lnSpc>
                      </a:pPr>
                      <a:r>
                        <a:rPr lang="ko-KR" altLang="en-US" sz="12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침대나 병실에 부착할 환자의 인적 정보</a:t>
                      </a:r>
                      <a:r>
                        <a:rPr lang="en-US" altLang="ko-KR" sz="12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12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유의 사항 </a:t>
                      </a:r>
                      <a:r>
                        <a:rPr lang="ko-KR" altLang="en-US" sz="12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등을 출력할 필요가 없어 서류 작업에 낭비되는 시간이 줄어듦</a:t>
                      </a:r>
                      <a:r>
                        <a:rPr lang="en-US" altLang="ko-KR" sz="12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. 	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5372940"/>
                  </a:ext>
                </a:extLst>
              </a:tr>
              <a:tr h="271512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400" b="1" spc="-60" dirty="0" smtClean="0">
                          <a:solidFill>
                            <a:srgbClr val="FF0000"/>
                          </a:solidFill>
                          <a:latin typeface="+mj-ea"/>
                          <a:ea typeface="+mj-ea"/>
                        </a:rPr>
                        <a:t>농업</a:t>
                      </a:r>
                      <a:endParaRPr lang="ko-KR" altLang="en-US" sz="1400" b="1" spc="-60" dirty="0">
                        <a:solidFill>
                          <a:srgbClr val="FF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9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농작물의 생장 상태를 실시간으로 모니터링할 수 있는 사물 인터넷 기반 스마트 농업 시스템이 도입되었다</a:t>
                      </a:r>
                      <a:r>
                        <a:rPr lang="en-US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. </a:t>
                      </a:r>
                      <a:r>
                        <a:rPr lang="ko-KR" altLang="en-US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스마트 센서가 토양의 습도</a:t>
                      </a:r>
                      <a:r>
                        <a:rPr lang="en-US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온도</a:t>
                      </a:r>
                      <a:r>
                        <a:rPr lang="en-US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영양 상태를 측정하고</a:t>
                      </a:r>
                      <a:r>
                        <a:rPr lang="en-US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농민들은 스마트폰으로 데이터를 확인하며 필요에 따라 자동으로 물과 영양제를 공급한다</a:t>
                      </a:r>
                      <a:r>
                        <a:rPr lang="en-US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.</a:t>
                      </a:r>
                      <a:endParaRPr lang="ko-KR" altLang="en-US" sz="1200" kern="1200" dirty="0" smtClean="0">
                        <a:solidFill>
                          <a:srgbClr val="FF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9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농민은 실시간 데이터를 기반으로 농작물 관리가 가능해져 생산성을 높일 수 있으며</a:t>
                      </a:r>
                      <a:r>
                        <a:rPr lang="en-US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노동 시간과 에너지를 절감할 수 있다</a:t>
                      </a:r>
                      <a:r>
                        <a:rPr lang="en-US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. </a:t>
                      </a:r>
                      <a:r>
                        <a:rPr lang="ko-KR" altLang="en-US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과거에는 농작물 상태를 일일이 확인해야 했지만</a:t>
                      </a:r>
                      <a:r>
                        <a:rPr lang="en-US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이제는 데이터 분석을 통해 더 정확하고 빠르게 대응할 수 있게 되었다</a:t>
                      </a:r>
                      <a:r>
                        <a:rPr lang="en-US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.</a:t>
                      </a:r>
                      <a:endParaRPr lang="ko-KR" altLang="en-US" sz="1200" kern="1200" dirty="0" smtClean="0">
                        <a:solidFill>
                          <a:srgbClr val="FF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9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농업의 자동화로 인력 부족 문제를 해결할 수 있고</a:t>
                      </a:r>
                      <a:r>
                        <a:rPr lang="en-US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농업 생산성을 향상시켜 식량 공급 안정성을 높일 수 있다</a:t>
                      </a:r>
                      <a:r>
                        <a:rPr lang="en-US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. </a:t>
                      </a:r>
                      <a:r>
                        <a:rPr lang="ko-KR" altLang="en-US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또한</a:t>
                      </a:r>
                      <a:r>
                        <a:rPr lang="en-US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물과 에너지 사용의 효율성이 증대되어 환경 보호에 기여할 수 있다</a:t>
                      </a:r>
                      <a:r>
                        <a:rPr lang="en-US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.</a:t>
                      </a:r>
                      <a:endParaRPr lang="ko-KR" altLang="en-US" sz="1200" kern="1200" dirty="0" smtClean="0">
                        <a:solidFill>
                          <a:srgbClr val="FF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9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443832"/>
                  </a:ext>
                </a:extLst>
              </a:tr>
            </a:tbl>
          </a:graphicData>
        </a:graphic>
      </p:graphicFrame>
      <p:sp>
        <p:nvSpPr>
          <p:cNvPr id="7" name="모서리가 둥근 직사각형 6"/>
          <p:cNvSpPr/>
          <p:nvPr/>
        </p:nvSpPr>
        <p:spPr>
          <a:xfrm>
            <a:off x="8181666" y="307400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24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8" name="눈물 방울 7"/>
          <p:cNvSpPr/>
          <p:nvPr/>
        </p:nvSpPr>
        <p:spPr>
          <a:xfrm flipH="1" flipV="1">
            <a:off x="1783080" y="331960"/>
            <a:ext cx="297180" cy="308120"/>
          </a:xfrm>
          <a:prstGeom prst="teardrop">
            <a:avLst/>
          </a:prstGeom>
          <a:solidFill>
            <a:srgbClr val="CC7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754505" y="269329"/>
            <a:ext cx="7034863" cy="440576"/>
          </a:xfrm>
        </p:spPr>
        <p:txBody>
          <a:bodyPr/>
          <a:lstStyle/>
          <a:p>
            <a:r>
              <a:rPr lang="en-US" altLang="ko-KR" b="1" dirty="0" smtClean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r>
              <a:rPr lang="en-US" altLang="ko-KR" b="1" dirty="0" smtClean="0">
                <a:latin typeface="+mj-ea"/>
                <a:ea typeface="+mj-ea"/>
              </a:rPr>
              <a:t>  </a:t>
            </a:r>
            <a:r>
              <a:rPr lang="ko-KR" altLang="en-US" b="1" dirty="0" smtClean="0">
                <a:latin typeface="+mj-ea"/>
                <a:ea typeface="+mj-ea"/>
              </a:rPr>
              <a:t>사물 인터넷의 영향 분석하여 발표하기</a:t>
            </a:r>
            <a:endParaRPr lang="ko-KR" altLang="en-US" b="1" dirty="0">
              <a:latin typeface="+mj-ea"/>
              <a:ea typeface="+mj-ea"/>
            </a:endParaRPr>
          </a:p>
        </p:txBody>
      </p:sp>
      <p:sp>
        <p:nvSpPr>
          <p:cNvPr id="9" name="순서도: 페이지 연결자 14"/>
          <p:cNvSpPr/>
          <p:nvPr/>
        </p:nvSpPr>
        <p:spPr>
          <a:xfrm>
            <a:off x="838459" y="3753274"/>
            <a:ext cx="790328" cy="264041"/>
          </a:xfrm>
          <a:prstGeom prst="flowChartOffpageConnector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smtClean="0">
                <a:solidFill>
                  <a:schemeClr val="accent2">
                    <a:lumMod val="50000"/>
                  </a:schemeClr>
                </a:solidFill>
                <a:latin typeface="+mn-ea"/>
              </a:rPr>
              <a:t>예시 답</a:t>
            </a:r>
            <a:endParaRPr lang="ko-KR" altLang="en-US" sz="1400" b="1" dirty="0">
              <a:solidFill>
                <a:schemeClr val="accent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0" name="순서도: 페이지 연결자 14"/>
          <p:cNvSpPr/>
          <p:nvPr/>
        </p:nvSpPr>
        <p:spPr>
          <a:xfrm>
            <a:off x="2610109" y="3762799"/>
            <a:ext cx="790328" cy="264041"/>
          </a:xfrm>
          <a:prstGeom prst="flowChartOffpageConnector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smtClean="0">
                <a:solidFill>
                  <a:schemeClr val="accent2">
                    <a:lumMod val="50000"/>
                  </a:schemeClr>
                </a:solidFill>
                <a:latin typeface="+mn-ea"/>
              </a:rPr>
              <a:t>예시 답</a:t>
            </a:r>
            <a:endParaRPr lang="ko-KR" altLang="en-US" sz="1400" b="1" dirty="0">
              <a:solidFill>
                <a:schemeClr val="accent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1" name="순서도: 페이지 연결자 14"/>
          <p:cNvSpPr/>
          <p:nvPr/>
        </p:nvSpPr>
        <p:spPr>
          <a:xfrm>
            <a:off x="4915159" y="3762799"/>
            <a:ext cx="790328" cy="264041"/>
          </a:xfrm>
          <a:prstGeom prst="flowChartOffpageConnector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smtClean="0">
                <a:solidFill>
                  <a:schemeClr val="accent2">
                    <a:lumMod val="50000"/>
                  </a:schemeClr>
                </a:solidFill>
                <a:latin typeface="+mn-ea"/>
              </a:rPr>
              <a:t>예시 답</a:t>
            </a:r>
            <a:endParaRPr lang="ko-KR" altLang="en-US" sz="1400" b="1" dirty="0">
              <a:solidFill>
                <a:schemeClr val="accent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2" name="순서도: 페이지 연결자 14"/>
          <p:cNvSpPr/>
          <p:nvPr/>
        </p:nvSpPr>
        <p:spPr>
          <a:xfrm>
            <a:off x="7163059" y="3762799"/>
            <a:ext cx="790328" cy="264041"/>
          </a:xfrm>
          <a:prstGeom prst="flowChartOffpageConnector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smtClean="0">
                <a:solidFill>
                  <a:schemeClr val="accent2">
                    <a:lumMod val="50000"/>
                  </a:schemeClr>
                </a:solidFill>
                <a:latin typeface="+mn-ea"/>
              </a:rPr>
              <a:t>예시 답</a:t>
            </a:r>
            <a:endParaRPr lang="ko-KR" altLang="en-US" sz="1400" b="1" dirty="0">
              <a:solidFill>
                <a:schemeClr val="accent2">
                  <a:lumMod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393275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64029" y="1035521"/>
            <a:ext cx="7815942" cy="2968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200000"/>
              </a:lnSpc>
              <a:buClr>
                <a:srgbClr val="58CE52"/>
              </a:buClr>
              <a:buSzPct val="120000"/>
              <a:buFont typeface="+mj-ea"/>
              <a:buAutoNum type="circleNumDbPlain"/>
              <a:defRPr/>
            </a:pP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사물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인터넷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(</a:t>
            </a:r>
            <a:r>
              <a:rPr lang="en-US" altLang="ko-KR" sz="1600" dirty="0" err="1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IoT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: Internet of Things)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은 여러 사물 간 네트워크 를 형성하고 센서를 활용하여 수집한 데이터를 주고받는 기술을 의미한다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</a:p>
          <a:p>
            <a:pPr marL="342900" indent="-342900" algn="just">
              <a:lnSpc>
                <a:spcPct val="200000"/>
              </a:lnSpc>
              <a:buClr>
                <a:srgbClr val="58CE52"/>
              </a:buClr>
              <a:buSzPct val="120000"/>
              <a:buFont typeface="+mj-ea"/>
              <a:buAutoNum type="circleNumDbPlain"/>
              <a:defRPr/>
            </a:pP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사물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인터넷은 다른 정보 과학 기술들과 융합되어 사회 각 분 야에서 높은 부가 가치를 창출하고 있다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</a:p>
          <a:p>
            <a:pPr marL="342900" indent="-342900" algn="just">
              <a:lnSpc>
                <a:spcPct val="200000"/>
              </a:lnSpc>
              <a:buClr>
                <a:srgbClr val="58CE52"/>
              </a:buClr>
              <a:buSzPct val="120000"/>
              <a:buFont typeface="+mj-ea"/>
              <a:buAutoNum type="circleNumDbPlain"/>
              <a:defRPr/>
            </a:pP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사물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인터넷 기술을 이용하기에 앞서 데이터의 수집과 처리 과 정에 대한 보안과 신뢰성 등을 충분히 고려해야 한다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</a:p>
        </p:txBody>
      </p:sp>
      <p:sp>
        <p:nvSpPr>
          <p:cNvPr id="4" name="모서리가 둥근 직사각형 3"/>
          <p:cNvSpPr/>
          <p:nvPr/>
        </p:nvSpPr>
        <p:spPr>
          <a:xfrm>
            <a:off x="8281056" y="317338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25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60241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2000" b="1" dirty="0">
                <a:latin typeface="+mj-ea"/>
                <a:ea typeface="+mj-ea"/>
              </a:rPr>
              <a:t>소단원 </a:t>
            </a:r>
            <a:r>
              <a:rPr lang="ko-KR" altLang="en-US" sz="2000" b="1" dirty="0" smtClean="0">
                <a:latin typeface="+mj-ea"/>
                <a:ea typeface="+mj-ea"/>
              </a:rPr>
              <a:t>자기 </a:t>
            </a:r>
            <a:r>
              <a:rPr lang="ko-KR" altLang="en-US" sz="2000" b="1" dirty="0">
                <a:latin typeface="+mj-ea"/>
                <a:ea typeface="+mj-ea"/>
              </a:rPr>
              <a:t>평가</a:t>
            </a:r>
          </a:p>
        </p:txBody>
      </p:sp>
      <p:graphicFrame>
        <p:nvGraphicFramePr>
          <p:cNvPr id="4" name="Google Shape;124;p25"/>
          <p:cNvGraphicFramePr/>
          <p:nvPr>
            <p:extLst>
              <p:ext uri="{D42A27DB-BD31-4B8C-83A1-F6EECF244321}">
                <p14:modId xmlns:p14="http://schemas.microsoft.com/office/powerpoint/2010/main" val="1962789006"/>
              </p:ext>
            </p:extLst>
          </p:nvPr>
        </p:nvGraphicFramePr>
        <p:xfrm>
          <a:off x="572994" y="1294782"/>
          <a:ext cx="7998010" cy="328338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5074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716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9437">
                  <a:extLst>
                    <a:ext uri="{9D8B030D-6E8A-4147-A177-3AD203B41FA5}">
                      <a16:colId xmlns:a16="http://schemas.microsoft.com/office/drawing/2014/main" val="2370589141"/>
                    </a:ext>
                  </a:extLst>
                </a:gridCol>
                <a:gridCol w="649438">
                  <a:extLst>
                    <a:ext uri="{9D8B030D-6E8A-4147-A177-3AD203B41FA5}">
                      <a16:colId xmlns:a16="http://schemas.microsoft.com/office/drawing/2014/main" val="2275856547"/>
                    </a:ext>
                  </a:extLst>
                </a:gridCol>
                <a:gridCol w="620047">
                  <a:extLst>
                    <a:ext uri="{9D8B030D-6E8A-4147-A177-3AD203B41FA5}">
                      <a16:colId xmlns:a16="http://schemas.microsoft.com/office/drawing/2014/main" val="2502246171"/>
                    </a:ext>
                  </a:extLst>
                </a:gridCol>
              </a:tblGrid>
              <a:tr h="349794">
                <a:tc rowSpan="2"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600" b="1" u="none" strike="noStrike" cap="none" dirty="0">
                          <a:solidFill>
                            <a:schemeClr val="bg1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평가 항목</a:t>
                      </a:r>
                      <a:endParaRPr sz="1600" b="1" dirty="0">
                        <a:solidFill>
                          <a:schemeClr val="bg1"/>
                        </a:solidFill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57150" cap="flat" cmpd="sng" algn="ctr">
                      <a:solidFill>
                        <a:srgbClr val="CEF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CEF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BF3B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725" marB="45725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8E2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E2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400" b="1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Arial" panose="020B0604020202020204" pitchFamily="34" charset="0"/>
                        </a:rPr>
                        <a:t>평가 기준</a:t>
                      </a:r>
                      <a:endParaRPr sz="1400" b="1" dirty="0">
                        <a:solidFill>
                          <a:schemeClr val="bg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90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CEF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CEF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BF3B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7608"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600" b="1" dirty="0"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잘함</a:t>
                      </a:r>
                      <a:endParaRPr sz="1600" b="1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90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600" b="1" dirty="0"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보통</a:t>
                      </a:r>
                      <a:endParaRPr sz="1600" b="1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600" b="1" dirty="0"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노력</a:t>
                      </a:r>
                      <a:endParaRPr sz="1600" b="1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CEF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0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0224482"/>
                  </a:ext>
                </a:extLst>
              </a:tr>
              <a:tr h="749116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-KR" sz="1400" b="1" u="none" strike="noStrike" cap="none" dirty="0">
                          <a:solidFill>
                            <a:srgbClr val="58CE52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sz="1400" b="1" u="none" strike="noStrike" cap="none" dirty="0">
                        <a:solidFill>
                          <a:srgbClr val="58CE52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57150" cap="flat" cmpd="sng" algn="ctr">
                      <a:solidFill>
                        <a:srgbClr val="CEF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-KR" sz="1600" b="1" u="none" strike="noStrike" cap="none" dirty="0">
                          <a:solidFill>
                            <a:srgbClr val="58CE52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[</a:t>
                      </a:r>
                      <a:r>
                        <a:rPr lang="ko-KR" altLang="en-US" sz="1600" b="1" u="none" strike="noStrike" cap="none" dirty="0" err="1" smtClean="0">
                          <a:solidFill>
                            <a:srgbClr val="58CE52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지식〮이해</a:t>
                      </a:r>
                      <a:r>
                        <a:rPr lang="en-US" altLang="ko-KR" sz="1600" b="1" u="none" strike="noStrike" cap="none" dirty="0">
                          <a:solidFill>
                            <a:srgbClr val="58CE52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] </a:t>
                      </a:r>
                      <a:r>
                        <a:rPr lang="ko-KR" altLang="en-US" sz="1600" u="none" strike="noStrike" cap="none" dirty="0"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사물 인터넷의 개념과 구성을 설명할 수 있다</a:t>
                      </a:r>
                      <a:r>
                        <a:rPr lang="en-US" altLang="ko-KR" sz="1600" u="none" strike="noStrike" cap="none" dirty="0"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.</a:t>
                      </a:r>
                      <a:endParaRPr sz="16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CEF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3773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u="none" strike="noStrike" cap="none" dirty="0">
                          <a:solidFill>
                            <a:srgbClr val="58CE52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Arial" panose="020B0604020202020204" pitchFamily="34" charset="0"/>
                        </a:rPr>
                        <a:t>2</a:t>
                      </a:r>
                      <a:endParaRPr sz="1400" b="1" u="none" strike="noStrike" cap="none" dirty="0">
                        <a:solidFill>
                          <a:srgbClr val="58CE52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57150" cap="flat" cmpd="sng" algn="ctr">
                      <a:solidFill>
                        <a:srgbClr val="CEF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-KR" sz="1600" b="1" u="none" strike="noStrike" cap="none" dirty="0">
                          <a:solidFill>
                            <a:srgbClr val="58CE52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[</a:t>
                      </a:r>
                      <a:r>
                        <a:rPr lang="ko-KR" altLang="en-US" sz="1600" b="1" u="none" strike="noStrike" cap="none" dirty="0" err="1" smtClean="0">
                          <a:solidFill>
                            <a:srgbClr val="58CE52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과정〮기능</a:t>
                      </a:r>
                      <a:r>
                        <a:rPr lang="en-US" altLang="ko-KR" sz="1600" b="1" u="none" strike="noStrike" cap="none" dirty="0">
                          <a:solidFill>
                            <a:srgbClr val="58CE52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] </a:t>
                      </a:r>
                      <a:r>
                        <a:rPr lang="ko-KR" altLang="en-US" sz="1600" u="none" strike="noStrike" cap="none" dirty="0"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사물 인터넷의 동작 원리를 분석할 수 있다</a:t>
                      </a:r>
                      <a:r>
                        <a:rPr lang="en-US" altLang="ko-KR" sz="1600" u="none" strike="noStrike" cap="none" dirty="0"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CEF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586076"/>
                  </a:ext>
                </a:extLst>
              </a:tr>
              <a:tr h="1163089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u="none" strike="noStrike" cap="none" dirty="0">
                          <a:solidFill>
                            <a:srgbClr val="58CE52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Arial" panose="020B0604020202020204" pitchFamily="34" charset="0"/>
                        </a:rPr>
                        <a:t>3</a:t>
                      </a:r>
                      <a:endParaRPr sz="1400" b="1" u="none" strike="noStrike" cap="none" dirty="0">
                        <a:solidFill>
                          <a:srgbClr val="58CE52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57150" cap="flat" cmpd="sng" algn="ctr">
                      <a:solidFill>
                        <a:srgbClr val="CEF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CEF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-KR" sz="1600" b="1" u="none" strike="noStrike" cap="none" dirty="0">
                          <a:solidFill>
                            <a:srgbClr val="58CE52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[</a:t>
                      </a:r>
                      <a:r>
                        <a:rPr lang="ko-KR" altLang="en-US" sz="1600" b="1" u="none" strike="noStrike" cap="none" dirty="0" err="1" smtClean="0">
                          <a:solidFill>
                            <a:srgbClr val="58CE52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과정〮기능</a:t>
                      </a:r>
                      <a:r>
                        <a:rPr lang="en-US" altLang="ko-KR" sz="1600" b="1" u="none" strike="noStrike" cap="none" dirty="0">
                          <a:solidFill>
                            <a:srgbClr val="58CE52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] </a:t>
                      </a:r>
                      <a:r>
                        <a:rPr lang="ko-KR" altLang="en-US" sz="1600" u="none" strike="noStrike" cap="none" dirty="0"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사물 인터넷 기술로 인해 개인의 삶과 사회에 일어나는 변화에 대해 설명할 수 있다</a:t>
                      </a:r>
                      <a:r>
                        <a:rPr lang="en-US" altLang="ko-KR" sz="1600" u="none" strike="noStrike" cap="none" dirty="0"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CEF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CEF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CEF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CEF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CEF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5279263"/>
                  </a:ext>
                </a:extLst>
              </a:tr>
            </a:tbl>
          </a:graphicData>
        </a:graphic>
      </p:graphicFrame>
      <p:sp>
        <p:nvSpPr>
          <p:cNvPr id="5" name="모서리가 둥근 직사각형 4"/>
          <p:cNvSpPr/>
          <p:nvPr/>
        </p:nvSpPr>
        <p:spPr>
          <a:xfrm>
            <a:off x="8281056" y="267645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25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159563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580807" y="573571"/>
            <a:ext cx="7244696" cy="440576"/>
          </a:xfrm>
        </p:spPr>
        <p:txBody>
          <a:bodyPr/>
          <a:lstStyle/>
          <a:p>
            <a:r>
              <a:rPr lang="ko-KR" altLang="en-US" sz="1800" dirty="0" smtClean="0">
                <a:latin typeface="+mj-ea"/>
                <a:ea typeface="+mj-ea"/>
              </a:rPr>
              <a:t>새로운 사물 인터넷 기술을 구상하고 영향력 예측하기 </a:t>
            </a:r>
            <a:endParaRPr lang="ko-KR" altLang="en-US" sz="1800" dirty="0">
              <a:latin typeface="+mj-ea"/>
              <a:ea typeface="+mj-ea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706581" y="1180344"/>
            <a:ext cx="811892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400" b="1" dirty="0" smtClean="0">
                <a:solidFill>
                  <a:srgbClr val="FF0000"/>
                </a:solidFill>
                <a:latin typeface="+mj-ea"/>
                <a:ea typeface="+mj-ea"/>
              </a:rPr>
              <a:t>1.</a:t>
            </a:r>
            <a:r>
              <a:rPr lang="en-US" altLang="ko-KR" sz="1400" b="1" dirty="0" smtClean="0">
                <a:solidFill>
                  <a:srgbClr val="211D1E"/>
                </a:solidFill>
                <a:latin typeface="+mj-ea"/>
                <a:ea typeface="+mj-ea"/>
              </a:rPr>
              <a:t> </a:t>
            </a:r>
            <a:r>
              <a:rPr lang="ko-KR" altLang="en-US" sz="1400" b="1" dirty="0" smtClean="0">
                <a:solidFill>
                  <a:srgbClr val="211D1E"/>
                </a:solidFill>
                <a:latin typeface="+mj-ea"/>
                <a:ea typeface="+mj-ea"/>
              </a:rPr>
              <a:t>평범한 </a:t>
            </a:r>
            <a:r>
              <a:rPr lang="ko-KR" altLang="en-US" sz="1400" b="1" dirty="0">
                <a:solidFill>
                  <a:srgbClr val="211D1E"/>
                </a:solidFill>
                <a:latin typeface="+mj-ea"/>
                <a:ea typeface="+mj-ea"/>
              </a:rPr>
              <a:t>물건 혹은 시스템에 사물 인터넷 기술이 융합된 형태를 상상해 보자</a:t>
            </a:r>
            <a:r>
              <a:rPr lang="en-US" altLang="ko-KR" sz="1400" b="1" dirty="0">
                <a:solidFill>
                  <a:srgbClr val="211D1E"/>
                </a:solidFill>
                <a:latin typeface="+mj-ea"/>
                <a:ea typeface="+mj-ea"/>
              </a:rPr>
              <a:t>. </a:t>
            </a:r>
            <a:endParaRPr lang="ko-KR" altLang="en-US" sz="1400" b="1" dirty="0">
              <a:latin typeface="+mj-ea"/>
              <a:ea typeface="+mj-ea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4603779"/>
              </p:ext>
            </p:extLst>
          </p:nvPr>
        </p:nvGraphicFramePr>
        <p:xfrm>
          <a:off x="904460" y="1665673"/>
          <a:ext cx="7740775" cy="518426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66731">
                  <a:extLst>
                    <a:ext uri="{9D8B030D-6E8A-4147-A177-3AD203B41FA5}">
                      <a16:colId xmlns:a16="http://schemas.microsoft.com/office/drawing/2014/main" val="4013924422"/>
                    </a:ext>
                  </a:extLst>
                </a:gridCol>
                <a:gridCol w="5574044">
                  <a:extLst>
                    <a:ext uri="{9D8B030D-6E8A-4147-A177-3AD203B41FA5}">
                      <a16:colId xmlns:a16="http://schemas.microsoft.com/office/drawing/2014/main" val="1340061803"/>
                    </a:ext>
                  </a:extLst>
                </a:gridCol>
              </a:tblGrid>
              <a:tr h="41160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dirty="0" smtClean="0">
                          <a:latin typeface="+mj-ea"/>
                          <a:ea typeface="+mj-ea"/>
                        </a:rPr>
                        <a:t>물건 혹은 시스템 이름</a:t>
                      </a:r>
                      <a:endParaRPr lang="ko-KR" altLang="en-US" sz="14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dirty="0" smtClean="0">
                          <a:latin typeface="+mj-ea"/>
                          <a:ea typeface="+mj-ea"/>
                        </a:rPr>
                        <a:t>사물 인터넷 기술이 융합된 형태</a:t>
                      </a:r>
                      <a:endParaRPr lang="ko-KR" altLang="en-US" sz="14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2994906"/>
                  </a:ext>
                </a:extLst>
              </a:tr>
              <a:tr h="162794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0" u="none" strike="noStrike" kern="1200" baseline="0" dirty="0" smtClean="0">
                          <a:solidFill>
                            <a:srgbClr val="FF0000"/>
                          </a:solidFill>
                          <a:latin typeface="+mj-ea"/>
                          <a:ea typeface="+mj-ea"/>
                          <a:cs typeface="+mn-cs"/>
                        </a:rPr>
                        <a:t>(</a:t>
                      </a:r>
                      <a:r>
                        <a:rPr lang="ko-KR" altLang="en-US" sz="1100" b="0" i="0" u="none" strike="noStrike" kern="1200" baseline="0" dirty="0" smtClean="0">
                          <a:solidFill>
                            <a:srgbClr val="FF0000"/>
                          </a:solidFill>
                          <a:latin typeface="+mj-ea"/>
                          <a:ea typeface="+mj-ea"/>
                          <a:cs typeface="+mn-cs"/>
                        </a:rPr>
                        <a:t>예</a:t>
                      </a:r>
                      <a:r>
                        <a:rPr lang="en-US" altLang="ko-KR" sz="1100" b="0" i="0" u="none" strike="noStrike" kern="1200" baseline="0" dirty="0" smtClean="0">
                          <a:solidFill>
                            <a:srgbClr val="FF0000"/>
                          </a:solidFill>
                          <a:latin typeface="+mj-ea"/>
                          <a:ea typeface="+mj-ea"/>
                          <a:cs typeface="+mn-cs"/>
                        </a:rPr>
                        <a:t>)</a:t>
                      </a:r>
                      <a:r>
                        <a:rPr lang="en-US" altLang="ko-KR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</a:t>
                      </a:r>
                      <a:r>
                        <a:rPr lang="ko-KR" altLang="en-US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도서 대여 시스템</a:t>
                      </a:r>
                      <a:endParaRPr lang="en-US" altLang="ko-KR" sz="1100" b="0" i="0" u="none" strike="noStrike" kern="1200" baseline="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000"/>
                        </a:lnSpc>
                      </a:pPr>
                      <a:r>
                        <a:rPr lang="en-US" altLang="ko-KR" sz="1100" b="0" i="0" u="none" strike="noStrike" kern="1200" baseline="0" dirty="0" smtClean="0">
                          <a:solidFill>
                            <a:srgbClr val="FF0000"/>
                          </a:solidFill>
                          <a:latin typeface="+mj-ea"/>
                          <a:ea typeface="+mj-ea"/>
                          <a:cs typeface="+mn-cs"/>
                        </a:rPr>
                        <a:t>(</a:t>
                      </a:r>
                      <a:r>
                        <a:rPr lang="ko-KR" altLang="en-US" sz="1100" b="0" i="0" u="none" strike="noStrike" kern="1200" baseline="0" dirty="0" smtClean="0">
                          <a:solidFill>
                            <a:srgbClr val="FF0000"/>
                          </a:solidFill>
                          <a:latin typeface="+mj-ea"/>
                          <a:ea typeface="+mj-ea"/>
                          <a:cs typeface="+mn-cs"/>
                        </a:rPr>
                        <a:t>예</a:t>
                      </a:r>
                      <a:r>
                        <a:rPr lang="en-US" altLang="ko-KR" sz="1100" b="0" i="0" u="none" strike="noStrike" kern="1200" baseline="0" dirty="0" smtClean="0">
                          <a:solidFill>
                            <a:srgbClr val="FF0000"/>
                          </a:solidFill>
                          <a:latin typeface="+mj-ea"/>
                          <a:ea typeface="+mj-ea"/>
                          <a:cs typeface="+mn-cs"/>
                        </a:rPr>
                        <a:t>)</a:t>
                      </a:r>
                      <a:r>
                        <a:rPr lang="en-US" altLang="ko-KR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</a:t>
                      </a:r>
                      <a:r>
                        <a:rPr lang="ko-KR" altLang="en-US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구성 요소</a:t>
                      </a:r>
                      <a:r>
                        <a:rPr lang="en-US" altLang="ko-KR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: </a:t>
                      </a:r>
                      <a:r>
                        <a:rPr lang="ko-KR" altLang="en-US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도서 정보 확인용 </a:t>
                      </a:r>
                      <a:r>
                        <a:rPr lang="en-US" altLang="ko-KR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RFID, </a:t>
                      </a:r>
                      <a:r>
                        <a:rPr lang="ko-KR" altLang="en-US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얼굴 </a:t>
                      </a:r>
                      <a:r>
                        <a:rPr lang="ko-KR" altLang="en-US" sz="11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인식용</a:t>
                      </a:r>
                      <a:r>
                        <a:rPr lang="ko-KR" altLang="en-US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카메라</a:t>
                      </a:r>
                      <a:r>
                        <a:rPr lang="en-US" altLang="ko-KR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 RFID </a:t>
                      </a:r>
                      <a:r>
                        <a:rPr lang="ko-KR" altLang="en-US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리더기</a:t>
                      </a:r>
                      <a:r>
                        <a:rPr lang="en-US" altLang="ko-KR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도서 관리 시스템과 </a:t>
                      </a:r>
                      <a:r>
                        <a:rPr lang="en-US" altLang="ko-KR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RFID </a:t>
                      </a:r>
                      <a:r>
                        <a:rPr lang="ko-KR" altLang="en-US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리더기</a:t>
                      </a:r>
                      <a:r>
                        <a:rPr lang="en-US" altLang="ko-KR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얼굴 </a:t>
                      </a:r>
                      <a:r>
                        <a:rPr lang="ko-KR" altLang="en-US" sz="11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인식용</a:t>
                      </a:r>
                      <a:r>
                        <a:rPr lang="ko-KR" altLang="en-US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카메라를 연결하기 위한 </a:t>
                      </a:r>
                      <a:r>
                        <a:rPr lang="en-US" altLang="ko-KR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WIFI, </a:t>
                      </a:r>
                      <a:r>
                        <a:rPr lang="ko-KR" altLang="en-US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스피커</a:t>
                      </a:r>
                    </a:p>
                    <a:p>
                      <a:pPr algn="just">
                        <a:lnSpc>
                          <a:spcPts val="2000"/>
                        </a:lnSpc>
                      </a:pPr>
                      <a:r>
                        <a:rPr lang="en-US" altLang="ko-KR" sz="1100" b="0" i="0" u="none" strike="noStrike" kern="1200" baseline="0" dirty="0" smtClean="0">
                          <a:solidFill>
                            <a:srgbClr val="FF0000"/>
                          </a:solidFill>
                          <a:latin typeface="+mj-ea"/>
                          <a:ea typeface="+mj-ea"/>
                          <a:cs typeface="+mn-cs"/>
                        </a:rPr>
                        <a:t>(</a:t>
                      </a:r>
                      <a:r>
                        <a:rPr lang="ko-KR" altLang="en-US" sz="1100" b="0" i="0" u="none" strike="noStrike" kern="1200" baseline="0" dirty="0" smtClean="0">
                          <a:solidFill>
                            <a:srgbClr val="FF0000"/>
                          </a:solidFill>
                          <a:latin typeface="+mj-ea"/>
                          <a:ea typeface="+mj-ea"/>
                          <a:cs typeface="+mn-cs"/>
                        </a:rPr>
                        <a:t>예</a:t>
                      </a:r>
                      <a:r>
                        <a:rPr lang="en-US" altLang="ko-KR" sz="1100" b="0" i="0" u="none" strike="noStrike" kern="1200" baseline="0" dirty="0" smtClean="0">
                          <a:solidFill>
                            <a:srgbClr val="FF0000"/>
                          </a:solidFill>
                          <a:latin typeface="+mj-ea"/>
                          <a:ea typeface="+mj-ea"/>
                          <a:cs typeface="+mn-cs"/>
                        </a:rPr>
                        <a:t>)</a:t>
                      </a:r>
                      <a:r>
                        <a:rPr lang="en-US" altLang="ko-KR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</a:t>
                      </a:r>
                      <a:r>
                        <a:rPr lang="ko-KR" altLang="en-US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동작 원리</a:t>
                      </a:r>
                      <a:r>
                        <a:rPr lang="en-US" altLang="ko-KR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: </a:t>
                      </a:r>
                      <a:r>
                        <a:rPr lang="ko-KR" altLang="en-US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대여하고자 하는 도서가 있을 때</a:t>
                      </a:r>
                      <a:r>
                        <a:rPr lang="en-US" altLang="ko-KR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해당 도서를 들고 </a:t>
                      </a:r>
                      <a:r>
                        <a:rPr lang="en-US" altLang="ko-KR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RFID </a:t>
                      </a:r>
                      <a:r>
                        <a:rPr lang="ko-KR" altLang="en-US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리더기를 지나치면</a:t>
                      </a:r>
                      <a:r>
                        <a:rPr lang="en-US" altLang="ko-KR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리더기 위에 위치한 얼굴 </a:t>
                      </a:r>
                      <a:r>
                        <a:rPr lang="ko-KR" altLang="en-US" sz="11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인식용</a:t>
                      </a:r>
                      <a:r>
                        <a:rPr lang="ko-KR" altLang="en-US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카메라가 대여자 정보를 식별하고</a:t>
                      </a:r>
                      <a:r>
                        <a:rPr lang="en-US" altLang="ko-KR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도서 정보와 대여자 정보를 도서 관리 시스템으로 전송한다</a:t>
                      </a:r>
                      <a:r>
                        <a:rPr lang="en-US" altLang="ko-KR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. </a:t>
                      </a:r>
                      <a:r>
                        <a:rPr lang="ko-KR" altLang="en-US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그리고 정상적으로 대여가 완료되었음을 스피커를 통해 알린다</a:t>
                      </a:r>
                      <a:r>
                        <a:rPr lang="en-US" altLang="ko-KR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. </a:t>
                      </a:r>
                      <a:r>
                        <a:rPr lang="ko-KR" altLang="en-US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장기 연체 등의 사유로 대여가 불가능할 경우 스피커를 통해 이를 알린다</a:t>
                      </a:r>
                      <a:r>
                        <a:rPr lang="en-US" altLang="ko-KR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. 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5372940"/>
                  </a:ext>
                </a:extLst>
              </a:tr>
              <a:tr h="27473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스마트 냉장고 시스템</a:t>
                      </a:r>
                    </a:p>
                    <a:p>
                      <a:pPr algn="just" latinLnBrk="1">
                        <a:lnSpc>
                          <a:spcPct val="150000"/>
                        </a:lnSpc>
                      </a:pPr>
                      <a:endParaRPr lang="ko-KR" altLang="en-US" sz="1100" b="1" spc="-6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en-US" altLang="ko-KR" sz="1100" dirty="0" smtClean="0">
                        <a:solidFill>
                          <a:srgbClr val="FF0000"/>
                        </a:solidFill>
                        <a:latin typeface="+mj-ea"/>
                        <a:ea typeface="+mj-ea"/>
                      </a:endParaRPr>
                    </a:p>
                    <a:p>
                      <a:pPr marL="0" indent="0" algn="just" fontAlgn="base" latinLnBrk="1">
                        <a:buFontTx/>
                        <a:buNone/>
                      </a:pPr>
                      <a:r>
                        <a:rPr lang="en-US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- </a:t>
                      </a:r>
                      <a:r>
                        <a:rPr lang="ko-KR" altLang="en-US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구성 요소</a:t>
                      </a:r>
                      <a:r>
                        <a:rPr lang="en-US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: </a:t>
                      </a:r>
                      <a:r>
                        <a:rPr lang="ko-KR" altLang="en-US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식품 부착용 </a:t>
                      </a:r>
                      <a:r>
                        <a:rPr lang="en-US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RFID </a:t>
                      </a:r>
                      <a:r>
                        <a:rPr lang="ko-KR" altLang="en-US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태그</a:t>
                      </a:r>
                      <a:r>
                        <a:rPr lang="en-US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냉장고 내부에 위치한 </a:t>
                      </a:r>
                      <a:r>
                        <a:rPr lang="en-US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RFID </a:t>
                      </a:r>
                      <a:r>
                        <a:rPr lang="ko-KR" altLang="en-US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태그</a:t>
                      </a:r>
                      <a:r>
                        <a:rPr lang="en-US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냉장고 내부 온도 센서</a:t>
                      </a:r>
                      <a:r>
                        <a:rPr lang="en-US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냉장고 내부를 확인할 수 있는 카메라</a:t>
                      </a:r>
                      <a:r>
                        <a:rPr lang="en-US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냉장고와 사용자 스마트폰을 연결하기 위한 </a:t>
                      </a:r>
                      <a:r>
                        <a:rPr lang="en-US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Wi-Fi, </a:t>
                      </a:r>
                      <a:r>
                        <a:rPr lang="ko-KR" altLang="en-US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냉장고 외부에서 현재 내부 상태 및 경고 알림을 확인하기 위한 디스플레이 패널</a:t>
                      </a:r>
                      <a:endParaRPr lang="en-US" altLang="ko-KR" sz="1200" kern="1200" dirty="0" smtClean="0">
                        <a:solidFill>
                          <a:srgbClr val="FF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171450" indent="-171450" algn="just" fontAlgn="base" latinLnBrk="1">
                        <a:buFontTx/>
                        <a:buChar char="-"/>
                      </a:pPr>
                      <a:endParaRPr lang="ko-KR" altLang="en-US" sz="1200" kern="1200" dirty="0" smtClean="0">
                        <a:solidFill>
                          <a:srgbClr val="FF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  <a:p>
                      <a:pPr algn="just" fontAlgn="base" latinLnBrk="1"/>
                      <a:r>
                        <a:rPr lang="en-US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- </a:t>
                      </a:r>
                      <a:r>
                        <a:rPr lang="ko-KR" altLang="en-US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동작 원리</a:t>
                      </a:r>
                      <a:r>
                        <a:rPr lang="en-US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: </a:t>
                      </a:r>
                      <a:r>
                        <a:rPr lang="ko-KR" altLang="en-US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사용자가 식품을 냉장고에 넣으면 </a:t>
                      </a:r>
                      <a:r>
                        <a:rPr lang="en-US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RFID </a:t>
                      </a:r>
                      <a:r>
                        <a:rPr lang="ko-KR" altLang="en-US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리더기가 해당 식품의 </a:t>
                      </a:r>
                      <a:r>
                        <a:rPr lang="en-US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RFID </a:t>
                      </a:r>
                      <a:r>
                        <a:rPr lang="ko-KR" altLang="en-US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태그를 인식하여 제품 정보를 저장한다</a:t>
                      </a:r>
                      <a:r>
                        <a:rPr lang="en-US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. </a:t>
                      </a:r>
                      <a:r>
                        <a:rPr lang="ko-KR" altLang="en-US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온도 센서가 내부 온도를 실시간으로 모니터링하여</a:t>
                      </a:r>
                      <a:r>
                        <a:rPr lang="en-US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설정된 온도보다 높거나 낮을 경우 경고 메시지를 사용자 스마트폰으로 전송한다</a:t>
                      </a:r>
                      <a:r>
                        <a:rPr lang="en-US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. </a:t>
                      </a:r>
                      <a:r>
                        <a:rPr lang="ko-KR" altLang="en-US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카메라를 통해 사용자는 냉장고 문을 열지 않고도 스마트폰으로 내부 식품 상태를 확인한다</a:t>
                      </a:r>
                      <a:r>
                        <a:rPr lang="en-US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. </a:t>
                      </a:r>
                      <a:r>
                        <a:rPr lang="ko-KR" altLang="en-US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냉장고 내 식품이 유통 기한에 가까워지면 자동으로 사용자에게 알림을 보내고</a:t>
                      </a:r>
                      <a:r>
                        <a:rPr lang="en-US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필요한 경우 자동으로 식품을 주문할 수 있는 기능을 지원한다</a:t>
                      </a:r>
                      <a:r>
                        <a:rPr lang="en-US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. </a:t>
                      </a:r>
                      <a:r>
                        <a:rPr lang="ko-KR" altLang="en-US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냉장고 외부의 디스플레이 패널을 통해 현재 냉장고 내부 상태를 시각적으로 확인할 수 있으며</a:t>
                      </a:r>
                      <a:r>
                        <a:rPr lang="en-US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경고 메시지나 식품 정보를 즉시 보여준다</a:t>
                      </a:r>
                      <a:r>
                        <a:rPr lang="en-US" altLang="ko-KR" sz="12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.</a:t>
                      </a:r>
                      <a:endParaRPr lang="ko-KR" altLang="en-US" sz="1200" kern="1200" dirty="0" smtClean="0">
                        <a:solidFill>
                          <a:srgbClr val="FF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443832"/>
                  </a:ext>
                </a:extLst>
              </a:tr>
            </a:tbl>
          </a:graphicData>
        </a:graphic>
      </p:graphicFrame>
      <p:sp>
        <p:nvSpPr>
          <p:cNvPr id="6" name="모서리가 둥근 직사각형 5"/>
          <p:cNvSpPr/>
          <p:nvPr/>
        </p:nvSpPr>
        <p:spPr>
          <a:xfrm>
            <a:off x="8281056" y="665210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26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7" name="순서도: 페이지 연결자 14"/>
          <p:cNvSpPr/>
          <p:nvPr/>
        </p:nvSpPr>
        <p:spPr>
          <a:xfrm>
            <a:off x="1476634" y="3753274"/>
            <a:ext cx="790328" cy="264041"/>
          </a:xfrm>
          <a:prstGeom prst="flowChartOffpageConnector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smtClean="0">
                <a:solidFill>
                  <a:schemeClr val="accent2">
                    <a:lumMod val="50000"/>
                  </a:schemeClr>
                </a:solidFill>
                <a:latin typeface="+mn-ea"/>
              </a:rPr>
              <a:t>예시 답</a:t>
            </a:r>
            <a:endParaRPr lang="ko-KR" altLang="en-US" sz="1400" b="1" dirty="0">
              <a:solidFill>
                <a:schemeClr val="accent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8" name="순서도: 페이지 연결자 14"/>
          <p:cNvSpPr/>
          <p:nvPr/>
        </p:nvSpPr>
        <p:spPr>
          <a:xfrm>
            <a:off x="3048259" y="3960589"/>
            <a:ext cx="790328" cy="264041"/>
          </a:xfrm>
          <a:prstGeom prst="flowChartOffpageConnector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smtClean="0">
                <a:solidFill>
                  <a:schemeClr val="accent2">
                    <a:lumMod val="50000"/>
                  </a:schemeClr>
                </a:solidFill>
                <a:latin typeface="+mn-ea"/>
              </a:rPr>
              <a:t>예시 답</a:t>
            </a:r>
            <a:endParaRPr lang="ko-KR" altLang="en-US" sz="1400" b="1" dirty="0">
              <a:solidFill>
                <a:schemeClr val="accent2">
                  <a:lumMod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67649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3E209EC-E61A-ECC5-E186-60ACCF7C43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6656" y="2084535"/>
            <a:ext cx="7772400" cy="2733770"/>
          </a:xfrm>
        </p:spPr>
        <p:txBody>
          <a:bodyPr>
            <a:normAutofit/>
          </a:bodyPr>
          <a:lstStyle/>
          <a:p>
            <a:pPr algn="ctr"/>
            <a:r>
              <a:rPr lang="en-US" altLang="ko-KR" sz="6000" dirty="0" smtClean="0">
                <a:latin typeface="+mj-ea"/>
              </a:rPr>
              <a:t>Ⅰ </a:t>
            </a:r>
            <a:r>
              <a:rPr lang="ko-KR" altLang="en-US" sz="6000" dirty="0">
                <a:latin typeface="+mj-ea"/>
              </a:rPr>
              <a:t>컴퓨팅 시스템</a:t>
            </a:r>
          </a:p>
        </p:txBody>
      </p:sp>
    </p:spTree>
    <p:extLst>
      <p:ext uri="{BB962C8B-B14F-4D97-AF65-F5344CB8AC3E}">
        <p14:creationId xmlns:p14="http://schemas.microsoft.com/office/powerpoint/2010/main" val="2066292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580807" y="573571"/>
            <a:ext cx="7244696" cy="440576"/>
          </a:xfrm>
        </p:spPr>
        <p:txBody>
          <a:bodyPr/>
          <a:lstStyle/>
          <a:p>
            <a:r>
              <a:rPr lang="ko-KR" altLang="en-US" dirty="0" smtClean="0">
                <a:latin typeface="+mj-ea"/>
                <a:ea typeface="+mj-ea"/>
              </a:rPr>
              <a:t>새로운 사물 인터넷 기술을 구상하고 영향력 예측하기 </a:t>
            </a:r>
            <a:endParaRPr lang="ko-KR" altLang="en-US" dirty="0">
              <a:latin typeface="+mj-ea"/>
              <a:ea typeface="+mj-ea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706581" y="1180344"/>
            <a:ext cx="811892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400" b="1" dirty="0" smtClean="0">
                <a:solidFill>
                  <a:srgbClr val="FF0000"/>
                </a:solidFill>
                <a:latin typeface="+mj-ea"/>
                <a:ea typeface="+mj-ea"/>
              </a:rPr>
              <a:t>2.</a:t>
            </a:r>
            <a:r>
              <a:rPr lang="en-US" altLang="ko-KR" sz="1400" b="1" dirty="0" smtClean="0">
                <a:solidFill>
                  <a:srgbClr val="211D1E"/>
                </a:solidFill>
                <a:latin typeface="+mj-ea"/>
                <a:ea typeface="+mj-ea"/>
              </a:rPr>
              <a:t> </a:t>
            </a:r>
            <a:r>
              <a:rPr lang="ko-KR" altLang="en-US" sz="1400" b="1" dirty="0">
                <a:solidFill>
                  <a:srgbClr val="211D1E"/>
                </a:solidFill>
                <a:latin typeface="+mj-ea"/>
                <a:ea typeface="+mj-ea"/>
              </a:rPr>
              <a:t>위와 같은 사물 인터넷 기술이 상용화될 경우</a:t>
            </a:r>
            <a:r>
              <a:rPr lang="en-US" altLang="ko-KR" sz="1400" b="1" dirty="0">
                <a:solidFill>
                  <a:srgbClr val="211D1E"/>
                </a:solidFill>
                <a:latin typeface="+mj-ea"/>
                <a:ea typeface="+mj-ea"/>
              </a:rPr>
              <a:t>, </a:t>
            </a:r>
            <a:r>
              <a:rPr lang="ko-KR" altLang="en-US" sz="1400" b="1" dirty="0">
                <a:solidFill>
                  <a:srgbClr val="211D1E"/>
                </a:solidFill>
                <a:latin typeface="+mj-ea"/>
                <a:ea typeface="+mj-ea"/>
              </a:rPr>
              <a:t>개인의 삶과 사회가 어떻게 변화할지 예측해 보자</a:t>
            </a:r>
            <a:r>
              <a:rPr lang="en-US" altLang="ko-KR" sz="1400" b="1" dirty="0" smtClean="0">
                <a:solidFill>
                  <a:srgbClr val="211D1E"/>
                </a:solidFill>
                <a:latin typeface="+mj-ea"/>
                <a:ea typeface="+mj-ea"/>
              </a:rPr>
              <a:t>. </a:t>
            </a:r>
            <a:endParaRPr lang="ko-KR" altLang="en-US" sz="1400" b="1" dirty="0">
              <a:latin typeface="+mj-ea"/>
              <a:ea typeface="+mj-ea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998197"/>
              </p:ext>
            </p:extLst>
          </p:nvPr>
        </p:nvGraphicFramePr>
        <p:xfrm>
          <a:off x="904460" y="1654318"/>
          <a:ext cx="7740775" cy="211758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59227">
                  <a:extLst>
                    <a:ext uri="{9D8B030D-6E8A-4147-A177-3AD203B41FA5}">
                      <a16:colId xmlns:a16="http://schemas.microsoft.com/office/drawing/2014/main" val="4013924422"/>
                    </a:ext>
                  </a:extLst>
                </a:gridCol>
                <a:gridCol w="5981548">
                  <a:extLst>
                    <a:ext uri="{9D8B030D-6E8A-4147-A177-3AD203B41FA5}">
                      <a16:colId xmlns:a16="http://schemas.microsoft.com/office/drawing/2014/main" val="1340061803"/>
                    </a:ext>
                  </a:extLst>
                </a:gridCol>
              </a:tblGrid>
              <a:tr h="92394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i="0" u="none" strike="noStrike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개인적 측면</a:t>
                      </a:r>
                      <a:endParaRPr lang="en-US" altLang="ko-KR" sz="1400" b="1" i="0" u="none" strike="noStrike" kern="1200" baseline="0" dirty="0" smtClean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1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5372940"/>
                  </a:ext>
                </a:extLst>
              </a:tr>
              <a:tr h="1193633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400" b="1" spc="-60" dirty="0" smtClean="0">
                          <a:latin typeface="+mj-ea"/>
                          <a:ea typeface="+mj-ea"/>
                        </a:rPr>
                        <a:t>사회적 측면</a:t>
                      </a:r>
                      <a:endParaRPr lang="ko-KR" altLang="en-US" sz="1400" b="1" spc="-6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endParaRPr lang="en-US" altLang="ko-KR" sz="11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443832"/>
                  </a:ext>
                </a:extLst>
              </a:tr>
            </a:tbl>
          </a:graphicData>
        </a:graphic>
      </p:graphicFrame>
      <p:sp>
        <p:nvSpPr>
          <p:cNvPr id="6" name="직사각형 5"/>
          <p:cNvSpPr/>
          <p:nvPr/>
        </p:nvSpPr>
        <p:spPr>
          <a:xfrm>
            <a:off x="719835" y="4066001"/>
            <a:ext cx="811892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400" b="1" dirty="0" smtClean="0">
                <a:solidFill>
                  <a:srgbClr val="FF0000"/>
                </a:solidFill>
                <a:latin typeface="+mj-ea"/>
                <a:ea typeface="+mj-ea"/>
              </a:rPr>
              <a:t>3.</a:t>
            </a:r>
            <a:r>
              <a:rPr lang="en-US" altLang="ko-KR" sz="1400" b="1" dirty="0" smtClean="0">
                <a:solidFill>
                  <a:srgbClr val="211D1E"/>
                </a:solidFill>
                <a:latin typeface="+mj-ea"/>
                <a:ea typeface="+mj-ea"/>
              </a:rPr>
              <a:t> </a:t>
            </a:r>
            <a:r>
              <a:rPr lang="ko-KR" altLang="en-US" sz="1400" b="1" dirty="0">
                <a:solidFill>
                  <a:srgbClr val="211D1E"/>
                </a:solidFill>
                <a:latin typeface="+mj-ea"/>
                <a:ea typeface="+mj-ea"/>
              </a:rPr>
              <a:t>위와 같은 사물 인터넷 기술이 상용화될 경우</a:t>
            </a:r>
            <a:r>
              <a:rPr lang="en-US" altLang="ko-KR" sz="1400" b="1" dirty="0">
                <a:solidFill>
                  <a:srgbClr val="211D1E"/>
                </a:solidFill>
                <a:latin typeface="+mj-ea"/>
                <a:ea typeface="+mj-ea"/>
              </a:rPr>
              <a:t>, </a:t>
            </a:r>
            <a:r>
              <a:rPr lang="ko-KR" altLang="en-US" sz="1400" b="1" dirty="0">
                <a:solidFill>
                  <a:srgbClr val="211D1E"/>
                </a:solidFill>
                <a:latin typeface="+mj-ea"/>
                <a:ea typeface="+mj-ea"/>
              </a:rPr>
              <a:t>개인의 삶과 사회가 어떻게 변화할지 예측해 보자</a:t>
            </a:r>
            <a:r>
              <a:rPr lang="en-US" altLang="ko-KR" sz="1400" b="1" dirty="0" smtClean="0">
                <a:solidFill>
                  <a:srgbClr val="211D1E"/>
                </a:solidFill>
                <a:latin typeface="+mj-ea"/>
                <a:ea typeface="+mj-ea"/>
              </a:rPr>
              <a:t>. </a:t>
            </a:r>
            <a:endParaRPr lang="ko-KR" altLang="en-US" sz="1400" b="1" dirty="0">
              <a:latin typeface="+mj-ea"/>
              <a:ea typeface="+mj-ea"/>
            </a:endParaRPr>
          </a:p>
        </p:txBody>
      </p:sp>
      <p:sp>
        <p:nvSpPr>
          <p:cNvPr id="2" name="모서리가 둥근 직사각형 1"/>
          <p:cNvSpPr/>
          <p:nvPr/>
        </p:nvSpPr>
        <p:spPr>
          <a:xfrm>
            <a:off x="904460" y="4572000"/>
            <a:ext cx="7740775" cy="189837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80000" indent="-457200" algn="just"/>
            <a:r>
              <a:rPr lang="en-US" altLang="ko-KR" sz="1100" dirty="0" smtClean="0">
                <a:solidFill>
                  <a:srgbClr val="FF0000"/>
                </a:solidFill>
                <a:latin typeface="+mj-ea"/>
                <a:ea typeface="+mj-ea"/>
              </a:rPr>
              <a:t>(</a:t>
            </a:r>
            <a:r>
              <a:rPr lang="ko-KR" altLang="en-US" sz="1100" dirty="0" smtClean="0">
                <a:solidFill>
                  <a:srgbClr val="FF0000"/>
                </a:solidFill>
                <a:latin typeface="+mj-ea"/>
                <a:ea typeface="+mj-ea"/>
              </a:rPr>
              <a:t>예</a:t>
            </a:r>
            <a:r>
              <a:rPr lang="en-US" altLang="ko-KR" sz="1100" dirty="0" smtClean="0">
                <a:solidFill>
                  <a:srgbClr val="FF0000"/>
                </a:solidFill>
                <a:latin typeface="+mj-ea"/>
                <a:ea typeface="+mj-ea"/>
              </a:rPr>
              <a:t>)</a:t>
            </a:r>
            <a:r>
              <a:rPr lang="en-US" altLang="ko-KR" sz="1100" dirty="0" smtClean="0">
                <a:solidFill>
                  <a:schemeClr val="tx1"/>
                </a:solidFill>
                <a:latin typeface="+mj-ea"/>
                <a:ea typeface="+mj-ea"/>
              </a:rPr>
              <a:t> </a:t>
            </a:r>
            <a:r>
              <a:rPr lang="ko-KR" altLang="en-US" sz="1100" dirty="0" smtClean="0">
                <a:solidFill>
                  <a:schemeClr val="tx1"/>
                </a:solidFill>
                <a:latin typeface="+mj-ea"/>
                <a:ea typeface="+mj-ea"/>
              </a:rPr>
              <a:t>사용하고자 </a:t>
            </a:r>
            <a:r>
              <a:rPr lang="ko-KR" altLang="en-US" sz="1100" dirty="0">
                <a:solidFill>
                  <a:schemeClr val="tx1"/>
                </a:solidFill>
                <a:latin typeface="+mj-ea"/>
                <a:ea typeface="+mj-ea"/>
              </a:rPr>
              <a:t>하는 사물 인터넷 기술이 어떤 정보를 수집하고 어떻게 활용되는지를 확인하여 불필요한 개인 정보 및 민감 정보가 사용되지 않도록 노력해야 한다</a:t>
            </a:r>
            <a:r>
              <a:rPr lang="en-US" altLang="ko-KR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endParaRPr lang="ko-KR" altLang="en-US" dirty="0">
              <a:latin typeface="+mj-ea"/>
              <a:ea typeface="+mj-ea"/>
            </a:endParaRPr>
          </a:p>
        </p:txBody>
      </p:sp>
      <p:sp>
        <p:nvSpPr>
          <p:cNvPr id="7" name="모서리가 둥근 직사각형 6"/>
          <p:cNvSpPr/>
          <p:nvPr/>
        </p:nvSpPr>
        <p:spPr>
          <a:xfrm>
            <a:off x="8281056" y="665210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26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8" name="순서도: 페이지 연결자 14"/>
          <p:cNvSpPr/>
          <p:nvPr/>
        </p:nvSpPr>
        <p:spPr>
          <a:xfrm>
            <a:off x="2714884" y="1686343"/>
            <a:ext cx="790328" cy="264041"/>
          </a:xfrm>
          <a:prstGeom prst="flowChartOffpageConnector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smtClean="0">
                <a:solidFill>
                  <a:schemeClr val="accent2">
                    <a:lumMod val="50000"/>
                  </a:schemeClr>
                </a:solidFill>
                <a:latin typeface="+mn-ea"/>
              </a:rPr>
              <a:t>예시 답</a:t>
            </a:r>
            <a:endParaRPr lang="ko-KR" altLang="en-US" sz="1400" b="1" dirty="0">
              <a:solidFill>
                <a:schemeClr val="accent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9" name="순서도: 페이지 연결자 14"/>
          <p:cNvSpPr/>
          <p:nvPr/>
        </p:nvSpPr>
        <p:spPr>
          <a:xfrm>
            <a:off x="2714884" y="2633111"/>
            <a:ext cx="790328" cy="264041"/>
          </a:xfrm>
          <a:prstGeom prst="flowChartOffpageConnector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smtClean="0">
                <a:solidFill>
                  <a:schemeClr val="accent2">
                    <a:lumMod val="50000"/>
                  </a:schemeClr>
                </a:solidFill>
                <a:latin typeface="+mn-ea"/>
              </a:rPr>
              <a:t>예시 답</a:t>
            </a:r>
            <a:endParaRPr lang="ko-KR" altLang="en-US" sz="1400" b="1" dirty="0">
              <a:solidFill>
                <a:schemeClr val="accent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24250" y="1761213"/>
            <a:ext cx="50292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300" dirty="0" smtClean="0">
                <a:solidFill>
                  <a:srgbClr val="FF0000"/>
                </a:solidFill>
                <a:latin typeface="+mj-ea"/>
                <a:ea typeface="+mj-ea"/>
              </a:rPr>
              <a:t>유통 </a:t>
            </a:r>
            <a:r>
              <a:rPr lang="ko-KR" altLang="en-US" sz="1300" dirty="0">
                <a:solidFill>
                  <a:srgbClr val="FF0000"/>
                </a:solidFill>
                <a:latin typeface="+mj-ea"/>
                <a:ea typeface="+mj-ea"/>
              </a:rPr>
              <a:t>기한 알림</a:t>
            </a:r>
            <a:r>
              <a:rPr lang="en-US" altLang="ko-KR" sz="130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ko-KR" altLang="en-US" sz="1300" dirty="0">
                <a:solidFill>
                  <a:srgbClr val="FF0000"/>
                </a:solidFill>
                <a:latin typeface="+mj-ea"/>
                <a:ea typeface="+mj-ea"/>
              </a:rPr>
              <a:t>식품 자동 주문 등 식품 관리의 편의성이 증대될 것이다</a:t>
            </a:r>
            <a:r>
              <a:rPr lang="en-US" altLang="ko-KR" sz="1300" dirty="0">
                <a:solidFill>
                  <a:srgbClr val="FF0000"/>
                </a:solidFill>
                <a:latin typeface="+mj-ea"/>
                <a:ea typeface="+mj-ea"/>
              </a:rPr>
              <a:t>. </a:t>
            </a:r>
            <a:r>
              <a:rPr lang="ko-KR" altLang="en-US" sz="1300" dirty="0">
                <a:solidFill>
                  <a:srgbClr val="FF0000"/>
                </a:solidFill>
                <a:latin typeface="+mj-ea"/>
                <a:ea typeface="+mj-ea"/>
              </a:rPr>
              <a:t>또</a:t>
            </a:r>
            <a:r>
              <a:rPr lang="en-US" altLang="ko-KR" sz="130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ko-KR" altLang="en-US" sz="1300" dirty="0">
                <a:solidFill>
                  <a:srgbClr val="FF0000"/>
                </a:solidFill>
                <a:latin typeface="+mj-ea"/>
                <a:ea typeface="+mj-ea"/>
              </a:rPr>
              <a:t>식품의 영양 정보를 분석하고 사용자의 식습관을 추적하여 건강한 식단을 추천하는 등 건강한 식습관 형성에 기여할 것이다</a:t>
            </a:r>
            <a:r>
              <a:rPr lang="en-US" altLang="ko-KR" sz="1300" dirty="0" smtClean="0">
                <a:solidFill>
                  <a:srgbClr val="FF0000"/>
                </a:solidFill>
                <a:latin typeface="+mj-ea"/>
                <a:ea typeface="+mj-ea"/>
              </a:rPr>
              <a:t>.</a:t>
            </a:r>
            <a:endParaRPr lang="ko-KR" altLang="en-US" sz="13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74598" y="5598857"/>
            <a:ext cx="74788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/>
            <a:r>
              <a:rPr lang="ko-KR" altLang="en-US" sz="1400" dirty="0" smtClean="0">
                <a:solidFill>
                  <a:srgbClr val="FF0000"/>
                </a:solidFill>
              </a:rPr>
              <a:t>사물 인터넷 </a:t>
            </a:r>
            <a:r>
              <a:rPr lang="ko-KR" altLang="en-US" sz="1400" dirty="0">
                <a:solidFill>
                  <a:srgbClr val="FF0000"/>
                </a:solidFill>
              </a:rPr>
              <a:t>기술 활용 시 보안과 개인 정보 보호에 각별히 유의해야 하며</a:t>
            </a:r>
            <a:r>
              <a:rPr lang="en-US" altLang="ko-KR" sz="1400" dirty="0">
                <a:solidFill>
                  <a:srgbClr val="FF0000"/>
                </a:solidFill>
              </a:rPr>
              <a:t>, </a:t>
            </a:r>
            <a:r>
              <a:rPr lang="ko-KR" altLang="en-US" sz="1400" dirty="0">
                <a:solidFill>
                  <a:srgbClr val="FF0000"/>
                </a:solidFill>
              </a:rPr>
              <a:t>정기적인 보안 업데이트와 암호화가 </a:t>
            </a:r>
            <a:r>
              <a:rPr lang="ko-KR" altLang="en-US" sz="1400" dirty="0" smtClean="0">
                <a:solidFill>
                  <a:srgbClr val="FF0000"/>
                </a:solidFill>
              </a:rPr>
              <a:t>필요하다</a:t>
            </a:r>
            <a:r>
              <a:rPr lang="en-US" altLang="ko-KR" sz="1400" dirty="0" smtClean="0">
                <a:solidFill>
                  <a:srgbClr val="FF0000"/>
                </a:solidFill>
              </a:rPr>
              <a:t>.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51098" y="2562734"/>
            <a:ext cx="5029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/>
            <a:r>
              <a:rPr lang="ko-KR" altLang="en-US" sz="1200" dirty="0">
                <a:solidFill>
                  <a:srgbClr val="FF0000"/>
                </a:solidFill>
              </a:rPr>
              <a:t>개인의 소비 데이터를 분석하여 맞춤형 상품 추천과 같은 개인화된 서비스를 제공할 것이다</a:t>
            </a:r>
            <a:r>
              <a:rPr lang="en-US" altLang="ko-KR" sz="1200" dirty="0">
                <a:solidFill>
                  <a:srgbClr val="FF0000"/>
                </a:solidFill>
              </a:rPr>
              <a:t>. </a:t>
            </a:r>
            <a:r>
              <a:rPr lang="ko-KR" altLang="en-US" sz="1200" dirty="0">
                <a:solidFill>
                  <a:srgbClr val="FF0000"/>
                </a:solidFill>
              </a:rPr>
              <a:t>이는 유통 산업에 큰 변화를 일으킬 수 있으며</a:t>
            </a:r>
            <a:r>
              <a:rPr lang="en-US" altLang="ko-KR" sz="1200" dirty="0">
                <a:solidFill>
                  <a:srgbClr val="FF0000"/>
                </a:solidFill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</a:rPr>
              <a:t>유통업체는 데이터를 활용해 정확한 수요 예측과 재고 관리를 할 것이다</a:t>
            </a:r>
            <a:r>
              <a:rPr lang="en-US" altLang="ko-KR" sz="1200" dirty="0">
                <a:solidFill>
                  <a:srgbClr val="FF0000"/>
                </a:solidFill>
              </a:rPr>
              <a:t>. </a:t>
            </a:r>
            <a:r>
              <a:rPr lang="ko-KR" altLang="en-US" sz="1200" dirty="0">
                <a:solidFill>
                  <a:srgbClr val="FF0000"/>
                </a:solidFill>
              </a:rPr>
              <a:t>유통 기한 알림 및 관리를 통해 식량 낭비를 줄일 수 있을 것이다</a:t>
            </a:r>
            <a:r>
              <a:rPr lang="en-US" altLang="ko-KR" sz="1200" dirty="0">
                <a:solidFill>
                  <a:srgbClr val="FF0000"/>
                </a:solidFill>
              </a:rPr>
              <a:t>. </a:t>
            </a:r>
            <a:r>
              <a:rPr lang="ko-KR" altLang="en-US" sz="1200" dirty="0">
                <a:solidFill>
                  <a:srgbClr val="FF0000"/>
                </a:solidFill>
              </a:rPr>
              <a:t>또</a:t>
            </a:r>
            <a:r>
              <a:rPr lang="en-US" altLang="ko-KR" sz="1200" dirty="0">
                <a:solidFill>
                  <a:srgbClr val="FF0000"/>
                </a:solidFill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</a:rPr>
              <a:t>보안 문제</a:t>
            </a:r>
            <a:r>
              <a:rPr lang="en-US" altLang="ko-KR" sz="1200" dirty="0">
                <a:solidFill>
                  <a:srgbClr val="FF0000"/>
                </a:solidFill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</a:rPr>
              <a:t>자동화로 인한 산업 구조 변화와 같은 문제점들을 해결하기 위한 기술적</a:t>
            </a:r>
            <a:r>
              <a:rPr lang="en-US" altLang="ko-KR" sz="1200" dirty="0">
                <a:solidFill>
                  <a:srgbClr val="FF0000"/>
                </a:solidFill>
              </a:rPr>
              <a:t>·</a:t>
            </a:r>
            <a:r>
              <a:rPr lang="ko-KR" altLang="en-US" sz="1200" dirty="0">
                <a:solidFill>
                  <a:srgbClr val="FF0000"/>
                </a:solidFill>
              </a:rPr>
              <a:t>사회적 대비가 요구될 것이다</a:t>
            </a:r>
            <a:r>
              <a:rPr lang="en-US" altLang="ko-KR" sz="1200" dirty="0">
                <a:solidFill>
                  <a:srgbClr val="FF0000"/>
                </a:solidFill>
              </a:rPr>
              <a:t>.</a:t>
            </a:r>
            <a:endParaRPr lang="ko-KR" altLang="en-US" sz="1200" dirty="0">
              <a:solidFill>
                <a:srgbClr val="FF0000"/>
              </a:solidFill>
            </a:endParaRPr>
          </a:p>
        </p:txBody>
      </p:sp>
      <p:sp>
        <p:nvSpPr>
          <p:cNvPr id="13" name="순서도: 페이지 연결자 14"/>
          <p:cNvSpPr/>
          <p:nvPr/>
        </p:nvSpPr>
        <p:spPr>
          <a:xfrm>
            <a:off x="1038484" y="5277666"/>
            <a:ext cx="790328" cy="264041"/>
          </a:xfrm>
          <a:prstGeom prst="flowChartOffpageConnector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smtClean="0">
                <a:solidFill>
                  <a:schemeClr val="accent2">
                    <a:lumMod val="50000"/>
                  </a:schemeClr>
                </a:solidFill>
                <a:latin typeface="+mn-ea"/>
              </a:rPr>
              <a:t>예시 답</a:t>
            </a:r>
            <a:endParaRPr lang="ko-KR" altLang="en-US" sz="1400" b="1" dirty="0">
              <a:solidFill>
                <a:schemeClr val="accent2">
                  <a:lumMod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386870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580807" y="573571"/>
            <a:ext cx="7244696" cy="440576"/>
          </a:xfrm>
        </p:spPr>
        <p:txBody>
          <a:bodyPr/>
          <a:lstStyle/>
          <a:p>
            <a:r>
              <a:rPr lang="ko-KR" altLang="en-US" dirty="0" smtClean="0">
                <a:latin typeface="+mj-ea"/>
                <a:ea typeface="+mj-ea"/>
              </a:rPr>
              <a:t>새로운 사물 인터넷 기술을 구상하고 영향력 예측하기 </a:t>
            </a:r>
            <a:endParaRPr lang="ko-KR" altLang="en-US" dirty="0">
              <a:latin typeface="+mj-ea"/>
              <a:ea typeface="+mj-ea"/>
            </a:endParaRPr>
          </a:p>
        </p:txBody>
      </p:sp>
      <p:graphicFrame>
        <p:nvGraphicFramePr>
          <p:cNvPr id="7" name="Google Shape;124;p25"/>
          <p:cNvGraphicFramePr/>
          <p:nvPr>
            <p:extLst>
              <p:ext uri="{D42A27DB-BD31-4B8C-83A1-F6EECF244321}">
                <p14:modId xmlns:p14="http://schemas.microsoft.com/office/powerpoint/2010/main" val="3502919054"/>
              </p:ext>
            </p:extLst>
          </p:nvPr>
        </p:nvGraphicFramePr>
        <p:xfrm>
          <a:off x="664234" y="1787719"/>
          <a:ext cx="7998010" cy="1920739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3795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263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1102">
                  <a:extLst>
                    <a:ext uri="{9D8B030D-6E8A-4147-A177-3AD203B41FA5}">
                      <a16:colId xmlns:a16="http://schemas.microsoft.com/office/drawing/2014/main" val="2370589141"/>
                    </a:ext>
                  </a:extLst>
                </a:gridCol>
                <a:gridCol w="569344">
                  <a:extLst>
                    <a:ext uri="{9D8B030D-6E8A-4147-A177-3AD203B41FA5}">
                      <a16:colId xmlns:a16="http://schemas.microsoft.com/office/drawing/2014/main" val="2275856547"/>
                    </a:ext>
                  </a:extLst>
                </a:gridCol>
                <a:gridCol w="501655">
                  <a:extLst>
                    <a:ext uri="{9D8B030D-6E8A-4147-A177-3AD203B41FA5}">
                      <a16:colId xmlns:a16="http://schemas.microsoft.com/office/drawing/2014/main" val="2502246171"/>
                    </a:ext>
                  </a:extLst>
                </a:gridCol>
              </a:tblGrid>
              <a:tr h="439899">
                <a:tc rowSpan="2"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200" b="1" u="none" strike="noStrike" cap="none" dirty="0">
                          <a:solidFill>
                            <a:schemeClr val="bg1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평가 항목</a:t>
                      </a:r>
                      <a:endParaRPr sz="1200" b="1" dirty="0">
                        <a:solidFill>
                          <a:schemeClr val="bg1"/>
                        </a:solidFill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725" marB="45725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8E2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E2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200" b="1" dirty="0">
                          <a:solidFill>
                            <a:schemeClr val="bg1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평가 기준</a:t>
                      </a:r>
                      <a:endParaRPr sz="1200" b="1" dirty="0">
                        <a:solidFill>
                          <a:schemeClr val="bg1"/>
                        </a:solidFill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90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3582"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200" b="1" dirty="0"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잘함</a:t>
                      </a:r>
                      <a:endParaRPr sz="1200" b="1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90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200" b="1" dirty="0"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보통</a:t>
                      </a:r>
                      <a:endParaRPr sz="1200" b="1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200" b="1" dirty="0"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노력</a:t>
                      </a:r>
                      <a:endParaRPr sz="1200" b="1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0224482"/>
                  </a:ext>
                </a:extLst>
              </a:tr>
              <a:tr h="579564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-KR" sz="1400" b="0" u="none" strike="noStrike" cap="none" dirty="0">
                          <a:solidFill>
                            <a:srgbClr val="0070C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sz="1400" b="0" u="none" strike="noStrike" cap="none" dirty="0">
                        <a:solidFill>
                          <a:srgbClr val="0070C0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200" b="0" u="none" strike="noStrike" cap="none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사물 인터넷의 구성과 동작 원리를 분석할 수 있는가</a:t>
                      </a:r>
                      <a:r>
                        <a:rPr lang="en-US" altLang="ko-KR" sz="1200" b="0" u="none" strike="noStrike" cap="none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?</a:t>
                      </a:r>
                      <a:endParaRPr sz="1200" b="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7694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u="none" strike="noStrike" cap="none" dirty="0">
                          <a:solidFill>
                            <a:srgbClr val="0070C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Arial" panose="020B0604020202020204" pitchFamily="34" charset="0"/>
                        </a:rPr>
                        <a:t>2</a:t>
                      </a:r>
                      <a:endParaRPr sz="1400" b="0" u="none" strike="noStrike" cap="none" dirty="0">
                        <a:solidFill>
                          <a:srgbClr val="0070C0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200" b="0" i="0" u="none" strike="noStrike" kern="120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컴퓨팅 시스템 간 공유</a:t>
                      </a:r>
                      <a:r>
                        <a:rPr lang="en-US" altLang="ko-KR" sz="1200" b="0" i="0" u="none" strike="noStrike" kern="120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1200" b="0" i="0" u="none" strike="noStrike" kern="120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협력</a:t>
                      </a:r>
                      <a:r>
                        <a:rPr lang="en-US" altLang="ko-KR" sz="1200" b="0" i="0" u="none" strike="noStrike" kern="120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1200" b="0" i="0" u="none" strike="noStrike" kern="120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소통을 위한 네트워크 환경을 구성할 수 있는가</a:t>
                      </a:r>
                      <a:r>
                        <a:rPr lang="en-US" altLang="ko-KR" sz="1200" b="0" i="0" u="none" strike="noStrike" kern="120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? </a:t>
                      </a:r>
                    </a:p>
                  </a:txBody>
                  <a:tcPr marL="68588" marR="68588" marT="34294" marB="3429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586076"/>
                  </a:ext>
                </a:extLst>
              </a:tr>
            </a:tbl>
          </a:graphicData>
        </a:graphic>
      </p:graphicFrame>
      <p:sp>
        <p:nvSpPr>
          <p:cNvPr id="8" name="직사각형 7"/>
          <p:cNvSpPr/>
          <p:nvPr/>
        </p:nvSpPr>
        <p:spPr>
          <a:xfrm>
            <a:off x="566472" y="1317757"/>
            <a:ext cx="82727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b="1" dirty="0" smtClean="0">
                <a:solidFill>
                  <a:srgbClr val="FF0000"/>
                </a:solidFill>
                <a:latin typeface="+mj-ea"/>
                <a:ea typeface="+mj-ea"/>
              </a:rPr>
              <a:t>4. </a:t>
            </a:r>
            <a:r>
              <a:rPr lang="ko-KR" altLang="en-US" sz="1400" b="1" dirty="0" smtClean="0">
                <a:latin typeface="+mj-ea"/>
                <a:ea typeface="+mj-ea"/>
              </a:rPr>
              <a:t>탐구 활동 후</a:t>
            </a:r>
            <a:r>
              <a:rPr lang="en-US" altLang="ko-KR" sz="1400" b="1" dirty="0" smtClean="0">
                <a:latin typeface="+mj-ea"/>
                <a:ea typeface="+mj-ea"/>
              </a:rPr>
              <a:t>, </a:t>
            </a:r>
            <a:r>
              <a:rPr lang="ko-KR" altLang="en-US" sz="1400" b="1" dirty="0" smtClean="0">
                <a:latin typeface="+mj-ea"/>
                <a:ea typeface="+mj-ea"/>
              </a:rPr>
              <a:t>다음 평가 항목에 따라 스스로 평가해 보자</a:t>
            </a:r>
            <a:r>
              <a:rPr lang="en-US" altLang="ko-KR" sz="1400" b="1" dirty="0" smtClean="0">
                <a:latin typeface="+mj-ea"/>
                <a:ea typeface="+mj-ea"/>
              </a:rPr>
              <a:t>.</a:t>
            </a:r>
            <a:endParaRPr lang="ko-KR" altLang="en-US" sz="1400" b="1" dirty="0">
              <a:latin typeface="+mj-ea"/>
              <a:ea typeface="+mj-ea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4002657" y="3743450"/>
            <a:ext cx="472727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900" dirty="0" smtClean="0">
                <a:solidFill>
                  <a:srgbClr val="211D1E"/>
                </a:solidFill>
                <a:latin typeface="+mj-ea"/>
                <a:ea typeface="+mj-ea"/>
              </a:rPr>
              <a:t>•</a:t>
            </a:r>
            <a:r>
              <a:rPr lang="ko-KR" altLang="en-US" sz="900" dirty="0">
                <a:solidFill>
                  <a:srgbClr val="211D1E"/>
                </a:solidFill>
                <a:latin typeface="+mj-ea"/>
                <a:ea typeface="+mj-ea"/>
              </a:rPr>
              <a:t>잘함 </a:t>
            </a:r>
            <a:r>
              <a:rPr lang="en-US" altLang="ko-KR" sz="900" dirty="0">
                <a:solidFill>
                  <a:srgbClr val="211D1E"/>
                </a:solidFill>
                <a:latin typeface="+mj-ea"/>
                <a:ea typeface="+mj-ea"/>
              </a:rPr>
              <a:t>(</a:t>
            </a:r>
            <a:r>
              <a:rPr lang="ko-KR" altLang="en-US" sz="900" dirty="0">
                <a:solidFill>
                  <a:srgbClr val="211D1E"/>
                </a:solidFill>
                <a:latin typeface="+mj-ea"/>
                <a:ea typeface="+mj-ea"/>
              </a:rPr>
              <a:t>내용을 이해하고 설명함</a:t>
            </a:r>
            <a:r>
              <a:rPr lang="en-US" altLang="ko-KR" sz="900" dirty="0">
                <a:solidFill>
                  <a:srgbClr val="211D1E"/>
                </a:solidFill>
                <a:latin typeface="+mj-ea"/>
                <a:ea typeface="+mj-ea"/>
              </a:rPr>
              <a:t>) •</a:t>
            </a:r>
            <a:r>
              <a:rPr lang="ko-KR" altLang="en-US" sz="900" dirty="0">
                <a:solidFill>
                  <a:srgbClr val="211D1E"/>
                </a:solidFill>
                <a:latin typeface="+mj-ea"/>
                <a:ea typeface="+mj-ea"/>
              </a:rPr>
              <a:t>보통 </a:t>
            </a:r>
            <a:r>
              <a:rPr lang="en-US" altLang="ko-KR" sz="900" dirty="0">
                <a:solidFill>
                  <a:srgbClr val="211D1E"/>
                </a:solidFill>
                <a:latin typeface="+mj-ea"/>
                <a:ea typeface="+mj-ea"/>
              </a:rPr>
              <a:t>(</a:t>
            </a:r>
            <a:r>
              <a:rPr lang="ko-KR" altLang="en-US" sz="900" dirty="0">
                <a:solidFill>
                  <a:srgbClr val="211D1E"/>
                </a:solidFill>
                <a:latin typeface="+mj-ea"/>
                <a:ea typeface="+mj-ea"/>
              </a:rPr>
              <a:t>내용을 이해함 </a:t>
            </a:r>
            <a:r>
              <a:rPr lang="en-US" altLang="ko-KR" sz="900" dirty="0">
                <a:solidFill>
                  <a:srgbClr val="211D1E"/>
                </a:solidFill>
                <a:latin typeface="+mj-ea"/>
                <a:ea typeface="+mj-ea"/>
              </a:rPr>
              <a:t>) •</a:t>
            </a:r>
            <a:r>
              <a:rPr lang="ko-KR" altLang="en-US" sz="900" dirty="0">
                <a:solidFill>
                  <a:srgbClr val="211D1E"/>
                </a:solidFill>
                <a:latin typeface="+mj-ea"/>
                <a:ea typeface="+mj-ea"/>
              </a:rPr>
              <a:t>노력 </a:t>
            </a:r>
            <a:r>
              <a:rPr lang="en-US" altLang="ko-KR" sz="900" dirty="0">
                <a:solidFill>
                  <a:srgbClr val="211D1E"/>
                </a:solidFill>
                <a:latin typeface="+mj-ea"/>
                <a:ea typeface="+mj-ea"/>
              </a:rPr>
              <a:t>(</a:t>
            </a:r>
            <a:r>
              <a:rPr lang="ko-KR" altLang="en-US" sz="900" dirty="0">
                <a:solidFill>
                  <a:srgbClr val="211D1E"/>
                </a:solidFill>
                <a:latin typeface="+mj-ea"/>
                <a:ea typeface="+mj-ea"/>
              </a:rPr>
              <a:t>내용을 부분적으로 이해함</a:t>
            </a:r>
            <a:r>
              <a:rPr lang="en-US" altLang="ko-KR" sz="900" dirty="0">
                <a:solidFill>
                  <a:srgbClr val="211D1E"/>
                </a:solidFill>
                <a:latin typeface="+mj-ea"/>
                <a:ea typeface="+mj-ea"/>
              </a:rPr>
              <a:t>) </a:t>
            </a:r>
            <a:endParaRPr lang="ko-KR" altLang="en-US" sz="900" dirty="0">
              <a:latin typeface="+mj-ea"/>
              <a:ea typeface="+mj-ea"/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8281056" y="665210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26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6318570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z="2000" b="1" dirty="0" smtClean="0">
                <a:latin typeface="+mj-ea"/>
                <a:ea typeface="+mj-ea"/>
              </a:rPr>
              <a:t>정보 지식 충전소</a:t>
            </a:r>
            <a:endParaRPr lang="ko-KR" altLang="en-US" sz="2000" b="1" dirty="0">
              <a:latin typeface="+mj-ea"/>
              <a:ea typeface="+mj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DC231BA-AE37-7A52-BD05-B55851C9FB98}"/>
              </a:ext>
            </a:extLst>
          </p:cNvPr>
          <p:cNvSpPr txBox="1"/>
          <p:nvPr/>
        </p:nvSpPr>
        <p:spPr>
          <a:xfrm>
            <a:off x="0" y="740676"/>
            <a:ext cx="9143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en-US" altLang="ko-KR" sz="2400" b="1" dirty="0" smtClean="0">
                <a:solidFill>
                  <a:srgbClr val="FF3399"/>
                </a:solidFill>
                <a:latin typeface="+mj-ea"/>
                <a:ea typeface="+mj-ea"/>
                <a:cs typeface="Arial"/>
                <a:sym typeface="Arial"/>
              </a:rPr>
              <a:t>5G</a:t>
            </a:r>
            <a:r>
              <a:rPr lang="ko-KR" altLang="en-US" sz="2400" b="1" dirty="0" smtClean="0">
                <a:solidFill>
                  <a:srgbClr val="FF3399"/>
                </a:solidFill>
                <a:latin typeface="+mj-ea"/>
                <a:ea typeface="+mj-ea"/>
                <a:cs typeface="Arial"/>
                <a:sym typeface="Arial"/>
              </a:rPr>
              <a:t>에서 </a:t>
            </a:r>
            <a:r>
              <a:rPr lang="en-US" altLang="ko-KR" sz="2400" b="1" dirty="0" smtClean="0">
                <a:solidFill>
                  <a:srgbClr val="FF3399"/>
                </a:solidFill>
                <a:latin typeface="+mj-ea"/>
                <a:ea typeface="+mj-ea"/>
                <a:cs typeface="Arial"/>
                <a:sym typeface="Arial"/>
              </a:rPr>
              <a:t>6G </a:t>
            </a:r>
            <a:r>
              <a:rPr lang="ko-KR" altLang="en-US" sz="2400" b="1" dirty="0" smtClean="0">
                <a:solidFill>
                  <a:srgbClr val="FF3399"/>
                </a:solidFill>
                <a:latin typeface="+mj-ea"/>
                <a:ea typeface="+mj-ea"/>
                <a:cs typeface="Arial"/>
                <a:sym typeface="Arial"/>
              </a:rPr>
              <a:t>시대로</a:t>
            </a:r>
            <a:r>
              <a:rPr lang="en-US" altLang="ko-KR" sz="2400" b="1" dirty="0" smtClean="0">
                <a:solidFill>
                  <a:srgbClr val="FF3399"/>
                </a:solidFill>
                <a:latin typeface="+mj-ea"/>
                <a:ea typeface="+mj-ea"/>
                <a:cs typeface="Arial"/>
                <a:sym typeface="Arial"/>
              </a:rPr>
              <a:t>!</a:t>
            </a:r>
            <a:endParaRPr lang="en-US" altLang="ko-KR" sz="2400" dirty="0">
              <a:solidFill>
                <a:srgbClr val="FF0000"/>
              </a:solidFill>
              <a:latin typeface="+mj-ea"/>
              <a:ea typeface="+mj-ea"/>
              <a:cs typeface="Arial"/>
              <a:sym typeface="Arial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8277983" y="419209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27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0412" y="1581151"/>
            <a:ext cx="3097572" cy="2221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90552" y="1696450"/>
            <a:ext cx="4467224" cy="2144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000"/>
              </a:lnSpc>
            </a:pPr>
            <a:r>
              <a:rPr lang="ko-KR" altLang="en-US" sz="1200" dirty="0" smtClean="0">
                <a:latin typeface="+mj-ea"/>
                <a:ea typeface="+mj-ea"/>
              </a:rPr>
              <a:t>  과학기술정보통신부의 </a:t>
            </a:r>
            <a:r>
              <a:rPr lang="ko-KR" altLang="en-US" sz="1200" dirty="0">
                <a:latin typeface="+mj-ea"/>
                <a:ea typeface="+mj-ea"/>
              </a:rPr>
              <a:t>‘</a:t>
            </a:r>
            <a:r>
              <a:rPr lang="en-US" altLang="ko-KR" sz="1200" dirty="0">
                <a:latin typeface="+mj-ea"/>
                <a:ea typeface="+mj-ea"/>
              </a:rPr>
              <a:t>K-Network 2030 </a:t>
            </a:r>
            <a:r>
              <a:rPr lang="ko-KR" altLang="en-US" sz="1200" dirty="0">
                <a:latin typeface="+mj-ea"/>
                <a:ea typeface="+mj-ea"/>
              </a:rPr>
              <a:t>전략’ 발표에 따르면</a:t>
            </a:r>
            <a:r>
              <a:rPr lang="en-US" altLang="ko-KR" sz="1200" dirty="0">
                <a:latin typeface="+mj-ea"/>
                <a:ea typeface="+mj-ea"/>
              </a:rPr>
              <a:t>, </a:t>
            </a:r>
            <a:r>
              <a:rPr lang="ko-KR" altLang="en-US" sz="1200" dirty="0">
                <a:latin typeface="+mj-ea"/>
                <a:ea typeface="+mj-ea"/>
              </a:rPr>
              <a:t>우리나라의 </a:t>
            </a:r>
            <a:r>
              <a:rPr lang="en-US" altLang="ko-KR" sz="1200" dirty="0">
                <a:latin typeface="+mj-ea"/>
                <a:ea typeface="+mj-ea"/>
              </a:rPr>
              <a:t>5G </a:t>
            </a:r>
            <a:r>
              <a:rPr lang="ko-KR" altLang="en-US" sz="1200" dirty="0">
                <a:latin typeface="+mj-ea"/>
                <a:ea typeface="+mj-ea"/>
              </a:rPr>
              <a:t>국제 표준 특허 점유율이 </a:t>
            </a:r>
            <a:r>
              <a:rPr lang="en-US" altLang="ko-KR" sz="1200" dirty="0">
                <a:latin typeface="+mj-ea"/>
                <a:ea typeface="+mj-ea"/>
              </a:rPr>
              <a:t>2022</a:t>
            </a:r>
            <a:r>
              <a:rPr lang="ko-KR" altLang="en-US" sz="1200" dirty="0">
                <a:latin typeface="+mj-ea"/>
                <a:ea typeface="+mj-ea"/>
              </a:rPr>
              <a:t>년 기준 중국에 이어 </a:t>
            </a:r>
            <a:r>
              <a:rPr lang="en-US" altLang="ko-KR" sz="1200" dirty="0">
                <a:latin typeface="+mj-ea"/>
                <a:ea typeface="+mj-ea"/>
              </a:rPr>
              <a:t>2</a:t>
            </a:r>
            <a:r>
              <a:rPr lang="ko-KR" altLang="en-US" sz="1200" dirty="0">
                <a:latin typeface="+mj-ea"/>
                <a:ea typeface="+mj-ea"/>
              </a:rPr>
              <a:t>위를 차지하고 있으며</a:t>
            </a:r>
            <a:r>
              <a:rPr lang="en-US" altLang="ko-KR" sz="1200" dirty="0">
                <a:latin typeface="+mj-ea"/>
                <a:ea typeface="+mj-ea"/>
              </a:rPr>
              <a:t>, 2028</a:t>
            </a:r>
            <a:r>
              <a:rPr lang="ko-KR" altLang="en-US" sz="1200" dirty="0">
                <a:latin typeface="+mj-ea"/>
                <a:ea typeface="+mj-ea"/>
              </a:rPr>
              <a:t>년에서 </a:t>
            </a:r>
            <a:r>
              <a:rPr lang="en-US" altLang="ko-KR" sz="1200" dirty="0">
                <a:latin typeface="+mj-ea"/>
                <a:ea typeface="+mj-ea"/>
              </a:rPr>
              <a:t>2030</a:t>
            </a:r>
            <a:r>
              <a:rPr lang="ko-KR" altLang="en-US" sz="1200" dirty="0">
                <a:latin typeface="+mj-ea"/>
                <a:ea typeface="+mj-ea"/>
              </a:rPr>
              <a:t>년 사이에 </a:t>
            </a:r>
            <a:r>
              <a:rPr lang="en-US" altLang="ko-KR" sz="1200" dirty="0">
                <a:latin typeface="+mj-ea"/>
                <a:ea typeface="+mj-ea"/>
              </a:rPr>
              <a:t>6G </a:t>
            </a:r>
            <a:r>
              <a:rPr lang="ko-KR" altLang="en-US" sz="1200" dirty="0">
                <a:latin typeface="+mj-ea"/>
                <a:ea typeface="+mj-ea"/>
              </a:rPr>
              <a:t>상용화를 실현하고</a:t>
            </a:r>
            <a:r>
              <a:rPr lang="en-US" altLang="ko-KR" sz="1200" dirty="0">
                <a:latin typeface="+mj-ea"/>
                <a:ea typeface="+mj-ea"/>
              </a:rPr>
              <a:t>, 6G </a:t>
            </a:r>
            <a:r>
              <a:rPr lang="ko-KR" altLang="en-US" sz="1200" dirty="0">
                <a:latin typeface="+mj-ea"/>
                <a:ea typeface="+mj-ea"/>
              </a:rPr>
              <a:t>표준 특허 </a:t>
            </a:r>
            <a:r>
              <a:rPr lang="ko-KR" altLang="en-US" sz="1200" dirty="0" smtClean="0">
                <a:latin typeface="+mj-ea"/>
                <a:ea typeface="+mj-ea"/>
              </a:rPr>
              <a:t>점유율을 </a:t>
            </a:r>
            <a:r>
              <a:rPr lang="en-US" altLang="ko-KR" sz="1200" dirty="0" smtClean="0">
                <a:latin typeface="+mj-ea"/>
                <a:ea typeface="+mj-ea"/>
              </a:rPr>
              <a:t>30</a:t>
            </a:r>
            <a:r>
              <a:rPr lang="en-US" altLang="ko-KR" sz="1200" dirty="0">
                <a:latin typeface="+mj-ea"/>
                <a:ea typeface="+mj-ea"/>
              </a:rPr>
              <a:t>% </a:t>
            </a:r>
            <a:r>
              <a:rPr lang="ko-KR" altLang="en-US" sz="1200" dirty="0">
                <a:latin typeface="+mj-ea"/>
                <a:ea typeface="+mj-ea"/>
              </a:rPr>
              <a:t>이상 끌어올릴 계획이라고 밝혔다</a:t>
            </a:r>
            <a:r>
              <a:rPr lang="en-US" altLang="ko-KR" sz="1200" dirty="0">
                <a:latin typeface="+mj-ea"/>
                <a:ea typeface="+mj-ea"/>
              </a:rPr>
              <a:t>.</a:t>
            </a:r>
          </a:p>
          <a:p>
            <a:pPr algn="just">
              <a:lnSpc>
                <a:spcPts val="2000"/>
              </a:lnSpc>
            </a:pPr>
            <a:r>
              <a:rPr lang="ko-KR" altLang="en-US" sz="1200" dirty="0" smtClean="0">
                <a:latin typeface="+mj-ea"/>
                <a:ea typeface="+mj-ea"/>
              </a:rPr>
              <a:t>  또한</a:t>
            </a:r>
            <a:r>
              <a:rPr lang="en-US" altLang="ko-KR" sz="1200" dirty="0">
                <a:latin typeface="+mj-ea"/>
                <a:ea typeface="+mj-ea"/>
              </a:rPr>
              <a:t>, </a:t>
            </a:r>
            <a:r>
              <a:rPr lang="ko-KR" altLang="en-US" sz="1200" dirty="0">
                <a:latin typeface="+mj-ea"/>
                <a:ea typeface="+mj-ea"/>
              </a:rPr>
              <a:t>인터넷 품질을 좌우하는 </a:t>
            </a:r>
            <a:r>
              <a:rPr lang="ko-KR" altLang="en-US" sz="1200" dirty="0" err="1">
                <a:latin typeface="+mj-ea"/>
                <a:ea typeface="+mj-ea"/>
              </a:rPr>
              <a:t>구내망</a:t>
            </a:r>
            <a:r>
              <a:rPr lang="ko-KR" altLang="en-US" sz="1200" dirty="0">
                <a:latin typeface="+mj-ea"/>
                <a:ea typeface="+mj-ea"/>
              </a:rPr>
              <a:t> 고도화를 위해 </a:t>
            </a:r>
            <a:r>
              <a:rPr lang="en-US" altLang="ko-KR" sz="1200" dirty="0">
                <a:latin typeface="+mj-ea"/>
                <a:ea typeface="+mj-ea"/>
              </a:rPr>
              <a:t>2023</a:t>
            </a:r>
            <a:r>
              <a:rPr lang="ko-KR" altLang="en-US" sz="1200" dirty="0">
                <a:latin typeface="+mj-ea"/>
                <a:ea typeface="+mj-ea"/>
              </a:rPr>
              <a:t>년 </a:t>
            </a:r>
            <a:r>
              <a:rPr lang="en-US" altLang="ko-KR" sz="1200" dirty="0">
                <a:latin typeface="+mj-ea"/>
                <a:ea typeface="+mj-ea"/>
              </a:rPr>
              <a:t>6</a:t>
            </a:r>
            <a:r>
              <a:rPr lang="ko-KR" altLang="en-US" sz="1200" dirty="0">
                <a:latin typeface="+mj-ea"/>
                <a:ea typeface="+mj-ea"/>
              </a:rPr>
              <a:t>월부터 신축 건물에 광케이블 구축을 </a:t>
            </a:r>
            <a:r>
              <a:rPr lang="ko-KR" altLang="en-US" sz="1200" dirty="0" err="1">
                <a:latin typeface="+mj-ea"/>
                <a:ea typeface="+mj-ea"/>
              </a:rPr>
              <a:t>전면화하고</a:t>
            </a:r>
            <a:r>
              <a:rPr lang="ko-KR" altLang="en-US" sz="1200" dirty="0">
                <a:latin typeface="+mj-ea"/>
                <a:ea typeface="+mj-ea"/>
              </a:rPr>
              <a:t> 와이파이 역시 차세대 규격으로의 진화를 추진하겠다고 덧붙였다</a:t>
            </a:r>
            <a:r>
              <a:rPr lang="en-US" altLang="ko-KR" sz="1200" dirty="0" smtClean="0">
                <a:latin typeface="+mj-ea"/>
                <a:ea typeface="+mj-ea"/>
              </a:rPr>
              <a:t>.</a:t>
            </a:r>
            <a:endParaRPr lang="en-US" altLang="ko-KR" sz="1200" dirty="0"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1502" y="3813927"/>
            <a:ext cx="7829550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000"/>
              </a:lnSpc>
            </a:pPr>
            <a:r>
              <a:rPr lang="ko-KR" altLang="en-US" sz="1200" dirty="0">
                <a:latin typeface="+mj-ea"/>
                <a:ea typeface="+mj-ea"/>
              </a:rPr>
              <a:t>  네트워크 장비가 하드웨어 중심에서 </a:t>
            </a:r>
            <a:r>
              <a:rPr lang="ko-KR" altLang="en-US" sz="1200" dirty="0" err="1">
                <a:latin typeface="+mj-ea"/>
                <a:ea typeface="+mj-ea"/>
              </a:rPr>
              <a:t>클라우드</a:t>
            </a:r>
            <a:r>
              <a:rPr lang="ko-KR" altLang="en-US" sz="1200" dirty="0">
                <a:latin typeface="+mj-ea"/>
                <a:ea typeface="+mj-ea"/>
              </a:rPr>
              <a:t> 및 소프트웨어 기술 중심으로 발전하고 있는 가운데 구글</a:t>
            </a:r>
            <a:r>
              <a:rPr lang="en-US" altLang="ko-KR" sz="1200" dirty="0">
                <a:latin typeface="+mj-ea"/>
                <a:ea typeface="+mj-ea"/>
              </a:rPr>
              <a:t>, </a:t>
            </a:r>
            <a:r>
              <a:rPr lang="ko-KR" altLang="en-US" sz="1200" dirty="0">
                <a:latin typeface="+mj-ea"/>
                <a:ea typeface="+mj-ea"/>
              </a:rPr>
              <a:t>아마존</a:t>
            </a:r>
            <a:r>
              <a:rPr lang="en-US" altLang="ko-KR" sz="1200" dirty="0">
                <a:latin typeface="+mj-ea"/>
                <a:ea typeface="+mj-ea"/>
              </a:rPr>
              <a:t>, </a:t>
            </a:r>
            <a:r>
              <a:rPr lang="ko-KR" altLang="en-US" sz="1200" dirty="0">
                <a:latin typeface="+mj-ea"/>
                <a:ea typeface="+mj-ea"/>
              </a:rPr>
              <a:t>마이크로소프트 등 글로벌 </a:t>
            </a:r>
            <a:r>
              <a:rPr lang="ko-KR" altLang="en-US" sz="1200" dirty="0" err="1">
                <a:latin typeface="+mj-ea"/>
                <a:ea typeface="+mj-ea"/>
              </a:rPr>
              <a:t>빅테크</a:t>
            </a:r>
            <a:r>
              <a:rPr lang="ko-KR" altLang="en-US" sz="1200" dirty="0">
                <a:latin typeface="+mj-ea"/>
                <a:ea typeface="+mj-ea"/>
              </a:rPr>
              <a:t> 기업이 이동 통신 솔루션을 출시하는 등 네트워크 장비 기업과 경쟁 및 협력하는 새로운 생태계가 도래하고 있다</a:t>
            </a:r>
            <a:r>
              <a:rPr lang="en-US" altLang="ko-KR" sz="1200" dirty="0">
                <a:latin typeface="+mj-ea"/>
                <a:ea typeface="+mj-ea"/>
              </a:rPr>
              <a:t>. </a:t>
            </a:r>
            <a:r>
              <a:rPr lang="ko-KR" altLang="en-US" sz="1200" dirty="0">
                <a:latin typeface="+mj-ea"/>
                <a:ea typeface="+mj-ea"/>
              </a:rPr>
              <a:t>과학기술정보통신부는 이러한 네트워크 패러다임 변화에 대응하기 위해 개방형 무선 </a:t>
            </a:r>
            <a:r>
              <a:rPr lang="ko-KR" altLang="en-US" sz="1200" dirty="0" err="1">
                <a:latin typeface="+mj-ea"/>
                <a:ea typeface="+mj-ea"/>
              </a:rPr>
              <a:t>접속망</a:t>
            </a:r>
            <a:r>
              <a:rPr lang="ko-KR" altLang="en-US" sz="1200" dirty="0">
                <a:latin typeface="+mj-ea"/>
                <a:ea typeface="+mj-ea"/>
              </a:rPr>
              <a:t> 장비 산업의 성장 생태계를 본격적으로 조성하고 차세대 네트워크 선도를 이끌어갈 인재 양성을 강화할 계획이라고 밝혔다</a:t>
            </a:r>
            <a:r>
              <a:rPr lang="en-US" altLang="ko-KR" sz="1200" dirty="0">
                <a:latin typeface="+mj-ea"/>
                <a:ea typeface="+mj-ea"/>
              </a:rPr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1501" y="5534025"/>
            <a:ext cx="7829550" cy="1061829"/>
          </a:xfrm>
          <a:prstGeom prst="rect">
            <a:avLst/>
          </a:prstGeom>
          <a:noFill/>
          <a:ln>
            <a:solidFill>
              <a:srgbClr val="FFCDFE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altLang="ko-KR" sz="1050" dirty="0" smtClean="0">
                <a:latin typeface="+mj-ea"/>
                <a:ea typeface="+mj-ea"/>
              </a:rPr>
              <a:t>       </a:t>
            </a:r>
          </a:p>
          <a:p>
            <a:pPr algn="just"/>
            <a:r>
              <a:rPr lang="en-US" altLang="ko-KR" sz="1050" dirty="0" smtClean="0">
                <a:latin typeface="+mj-ea"/>
                <a:ea typeface="+mj-ea"/>
              </a:rPr>
              <a:t>        </a:t>
            </a:r>
            <a:endParaRPr lang="en-US" altLang="ko-KR" sz="1050" dirty="0">
              <a:latin typeface="+mj-ea"/>
              <a:ea typeface="+mj-ea"/>
            </a:endParaRPr>
          </a:p>
          <a:p>
            <a:pPr algn="just"/>
            <a:r>
              <a:rPr lang="en-US" altLang="ko-KR" sz="1050" dirty="0">
                <a:solidFill>
                  <a:srgbClr val="FF0000"/>
                </a:solidFill>
                <a:latin typeface="+mj-ea"/>
                <a:ea typeface="+mj-ea"/>
              </a:rPr>
              <a:t>5</a:t>
            </a:r>
            <a:r>
              <a:rPr lang="ko-KR" altLang="en-US" sz="1050" dirty="0">
                <a:solidFill>
                  <a:srgbClr val="FF0000"/>
                </a:solidFill>
                <a:latin typeface="+mj-ea"/>
                <a:ea typeface="+mj-ea"/>
              </a:rPr>
              <a:t>세대 이동 통신인 </a:t>
            </a:r>
            <a:r>
              <a:rPr lang="en-US" altLang="ko-KR" sz="1050" dirty="0">
                <a:solidFill>
                  <a:srgbClr val="FF0000"/>
                </a:solidFill>
                <a:latin typeface="+mj-ea"/>
                <a:ea typeface="+mj-ea"/>
              </a:rPr>
              <a:t>5G </a:t>
            </a:r>
            <a:r>
              <a:rPr lang="ko-KR" altLang="en-US" sz="1050" dirty="0">
                <a:solidFill>
                  <a:srgbClr val="FF0000"/>
                </a:solidFill>
                <a:latin typeface="+mj-ea"/>
                <a:ea typeface="+mj-ea"/>
              </a:rPr>
              <a:t>서비스의 다음 단계 기술로</a:t>
            </a:r>
            <a:r>
              <a:rPr lang="en-US" altLang="ko-KR" sz="105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ko-KR" altLang="en-US" sz="1050" dirty="0">
                <a:solidFill>
                  <a:srgbClr val="FF0000"/>
                </a:solidFill>
                <a:latin typeface="+mj-ea"/>
                <a:ea typeface="+mj-ea"/>
              </a:rPr>
              <a:t>초고속 데이터 전송과 </a:t>
            </a:r>
            <a:r>
              <a:rPr lang="ko-KR" altLang="en-US" sz="1050" dirty="0" err="1">
                <a:solidFill>
                  <a:srgbClr val="FF0000"/>
                </a:solidFill>
                <a:latin typeface="+mj-ea"/>
                <a:ea typeface="+mj-ea"/>
              </a:rPr>
              <a:t>초저지연</a:t>
            </a:r>
            <a:r>
              <a:rPr lang="ko-KR" altLang="en-US" sz="1050" dirty="0">
                <a:solidFill>
                  <a:srgbClr val="FF0000"/>
                </a:solidFill>
                <a:latin typeface="+mj-ea"/>
                <a:ea typeface="+mj-ea"/>
              </a:rPr>
              <a:t> 통신 기술이 </a:t>
            </a:r>
            <a:r>
              <a:rPr lang="en-US" altLang="ko-KR" sz="1050" dirty="0">
                <a:solidFill>
                  <a:srgbClr val="FF0000"/>
                </a:solidFill>
                <a:latin typeface="+mj-ea"/>
                <a:ea typeface="+mj-ea"/>
              </a:rPr>
              <a:t>6G</a:t>
            </a:r>
            <a:r>
              <a:rPr lang="ko-KR" altLang="en-US" sz="1050" dirty="0">
                <a:solidFill>
                  <a:srgbClr val="FF0000"/>
                </a:solidFill>
                <a:latin typeface="+mj-ea"/>
                <a:ea typeface="+mj-ea"/>
              </a:rPr>
              <a:t>의 핵심 기술이다</a:t>
            </a:r>
            <a:r>
              <a:rPr lang="en-US" altLang="ko-KR" sz="1050" dirty="0">
                <a:solidFill>
                  <a:srgbClr val="FF0000"/>
                </a:solidFill>
                <a:latin typeface="+mj-ea"/>
                <a:ea typeface="+mj-ea"/>
              </a:rPr>
              <a:t>. </a:t>
            </a:r>
            <a:r>
              <a:rPr lang="ko-KR" altLang="en-US" sz="1050" dirty="0">
                <a:solidFill>
                  <a:srgbClr val="FF0000"/>
                </a:solidFill>
                <a:latin typeface="+mj-ea"/>
                <a:ea typeface="+mj-ea"/>
              </a:rPr>
              <a:t>초당 </a:t>
            </a:r>
            <a:r>
              <a:rPr lang="ko-KR" altLang="en-US" sz="1050" dirty="0" err="1" smtClean="0">
                <a:solidFill>
                  <a:srgbClr val="FF0000"/>
                </a:solidFill>
                <a:latin typeface="+mj-ea"/>
                <a:ea typeface="+mj-ea"/>
              </a:rPr>
              <a:t>페타바이트</a:t>
            </a:r>
            <a:r>
              <a:rPr lang="en-US" altLang="ko-KR" sz="1050" dirty="0" smtClean="0">
                <a:solidFill>
                  <a:srgbClr val="FF0000"/>
                </a:solidFill>
                <a:latin typeface="+mj-ea"/>
                <a:ea typeface="+mj-ea"/>
              </a:rPr>
              <a:t>(</a:t>
            </a:r>
            <a:r>
              <a:rPr lang="en-US" altLang="ko-KR" sz="1050" dirty="0">
                <a:solidFill>
                  <a:srgbClr val="FF0000"/>
                </a:solidFill>
                <a:latin typeface="+mj-ea"/>
                <a:ea typeface="+mj-ea"/>
              </a:rPr>
              <a:t>Petabyte, PB = 1015Byte) </a:t>
            </a:r>
            <a:r>
              <a:rPr lang="ko-KR" altLang="en-US" sz="1050" dirty="0">
                <a:solidFill>
                  <a:srgbClr val="FF0000"/>
                </a:solidFill>
                <a:latin typeface="+mj-ea"/>
                <a:ea typeface="+mj-ea"/>
              </a:rPr>
              <a:t>이상의 데이터 전송 속도를 통해 더 복잡한 응용을 가능하게 하며</a:t>
            </a:r>
            <a:r>
              <a:rPr lang="en-US" altLang="ko-KR" sz="105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ko-KR" altLang="en-US" sz="1050" dirty="0">
                <a:solidFill>
                  <a:srgbClr val="FF0000"/>
                </a:solidFill>
                <a:latin typeface="+mj-ea"/>
                <a:ea typeface="+mj-ea"/>
              </a:rPr>
              <a:t>나노 초 단위의 지연 시간은 실시간 통신을 </a:t>
            </a:r>
            <a:r>
              <a:rPr lang="ko-KR" altLang="en-US" sz="1050" dirty="0" smtClean="0">
                <a:solidFill>
                  <a:srgbClr val="FF0000"/>
                </a:solidFill>
                <a:latin typeface="+mj-ea"/>
                <a:ea typeface="+mj-ea"/>
              </a:rPr>
              <a:t>지원하여 </a:t>
            </a:r>
            <a:r>
              <a:rPr lang="ko-KR" altLang="en-US" sz="1050" dirty="0">
                <a:solidFill>
                  <a:srgbClr val="FF0000"/>
                </a:solidFill>
                <a:latin typeface="+mj-ea"/>
                <a:ea typeface="+mj-ea"/>
              </a:rPr>
              <a:t>의료 분야나 자율주행 차량 등의 분야에서 혁신을 이룰 것으로 기대된다</a:t>
            </a:r>
            <a:r>
              <a:rPr lang="en-US" altLang="ko-KR" sz="1050" dirty="0">
                <a:solidFill>
                  <a:srgbClr val="FF0000"/>
                </a:solidFill>
                <a:latin typeface="+mj-ea"/>
                <a:ea typeface="+mj-ea"/>
              </a:rPr>
              <a:t>. </a:t>
            </a:r>
            <a:r>
              <a:rPr lang="ko-KR" altLang="en-US" sz="1050" dirty="0">
                <a:solidFill>
                  <a:srgbClr val="FF0000"/>
                </a:solidFill>
                <a:latin typeface="+mj-ea"/>
                <a:ea typeface="+mj-ea"/>
              </a:rPr>
              <a:t>그 외에도 위성 통신 시스템 도입</a:t>
            </a:r>
            <a:r>
              <a:rPr lang="en-US" altLang="ko-KR" sz="105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ko-KR" altLang="en-US" sz="1050" dirty="0">
                <a:solidFill>
                  <a:srgbClr val="FF0000"/>
                </a:solidFill>
                <a:latin typeface="+mj-ea"/>
                <a:ea typeface="+mj-ea"/>
              </a:rPr>
              <a:t>강력한 보안 기술로 </a:t>
            </a:r>
            <a:r>
              <a:rPr lang="ko-KR" altLang="en-US" sz="1050" dirty="0" smtClean="0">
                <a:solidFill>
                  <a:srgbClr val="FF0000"/>
                </a:solidFill>
                <a:latin typeface="+mj-ea"/>
                <a:ea typeface="+mj-ea"/>
              </a:rPr>
              <a:t>신뢰성이 </a:t>
            </a:r>
            <a:r>
              <a:rPr lang="ko-KR" altLang="en-US" sz="1050" dirty="0">
                <a:solidFill>
                  <a:srgbClr val="FF0000"/>
                </a:solidFill>
                <a:latin typeface="+mj-ea"/>
                <a:ea typeface="+mj-ea"/>
              </a:rPr>
              <a:t>높다는 것도 </a:t>
            </a:r>
            <a:r>
              <a:rPr lang="en-US" altLang="ko-KR" sz="1050" dirty="0">
                <a:solidFill>
                  <a:srgbClr val="FF0000"/>
                </a:solidFill>
                <a:latin typeface="+mj-ea"/>
                <a:ea typeface="+mj-ea"/>
              </a:rPr>
              <a:t>6G</a:t>
            </a:r>
            <a:r>
              <a:rPr lang="ko-KR" altLang="en-US" sz="1050" dirty="0">
                <a:solidFill>
                  <a:srgbClr val="FF0000"/>
                </a:solidFill>
                <a:latin typeface="+mj-ea"/>
                <a:ea typeface="+mj-ea"/>
              </a:rPr>
              <a:t>의 주요 특징이다</a:t>
            </a:r>
            <a:r>
              <a:rPr lang="en-US" altLang="ko-KR" sz="1050" dirty="0">
                <a:solidFill>
                  <a:srgbClr val="FF0000"/>
                </a:solidFill>
                <a:latin typeface="+mj-ea"/>
                <a:ea typeface="+mj-ea"/>
              </a:rPr>
              <a:t>.</a:t>
            </a:r>
            <a:endParaRPr lang="ko-KR" altLang="en-US" sz="105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1" y="5562600"/>
            <a:ext cx="352424" cy="305141"/>
          </a:xfrm>
          <a:prstGeom prst="rect">
            <a:avLst/>
          </a:prstGeom>
        </p:spPr>
      </p:pic>
      <p:sp>
        <p:nvSpPr>
          <p:cNvPr id="10" name="모서리가 둥근 직사각형 9"/>
          <p:cNvSpPr/>
          <p:nvPr/>
        </p:nvSpPr>
        <p:spPr>
          <a:xfrm>
            <a:off x="895351" y="5648325"/>
            <a:ext cx="457199" cy="21941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200" dirty="0" smtClean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6G</a:t>
            </a:r>
            <a:endParaRPr lang="ko-KR" altLang="en-US" sz="1200" dirty="0">
              <a:solidFill>
                <a:srgbClr val="FF000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3807445" y="4905313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ko-KR" altLang="en-US" sz="9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참고 </a:t>
            </a:r>
            <a:r>
              <a:rPr lang="ko-KR" altLang="en-US" sz="9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자료</a:t>
            </a:r>
            <a:r>
              <a:rPr lang="en-US" altLang="ko-KR" sz="9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:</a:t>
            </a:r>
            <a:r>
              <a:rPr lang="ko-KR" altLang="en-US" sz="9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 </a:t>
            </a:r>
            <a:r>
              <a:rPr lang="ko-KR" altLang="en-US" sz="9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대한민국 정책 브리핑 - K-Network 2030전략 브리핑 등</a:t>
            </a:r>
          </a:p>
          <a:p>
            <a:pPr algn="r"/>
            <a:r>
              <a:rPr lang="ko-KR" altLang="en-US" sz="9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(https://www.korea.kr/briefing/policyBriefingView.do?newsId=156553548)</a:t>
            </a:r>
          </a:p>
        </p:txBody>
      </p:sp>
    </p:spTree>
    <p:extLst>
      <p:ext uri="{BB962C8B-B14F-4D97-AF65-F5344CB8AC3E}">
        <p14:creationId xmlns:p14="http://schemas.microsoft.com/office/powerpoint/2010/main" val="40931847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/>
          <p:cNvGrpSpPr/>
          <p:nvPr/>
        </p:nvGrpSpPr>
        <p:grpSpPr>
          <a:xfrm>
            <a:off x="2790288" y="2826038"/>
            <a:ext cx="4352065" cy="1459212"/>
            <a:chOff x="4266757" y="2706417"/>
            <a:chExt cx="4352065" cy="1459212"/>
          </a:xfrm>
        </p:grpSpPr>
        <p:sp>
          <p:nvSpPr>
            <p:cNvPr id="21" name="TextBox 20"/>
            <p:cNvSpPr txBox="1"/>
            <p:nvPr/>
          </p:nvSpPr>
          <p:spPr>
            <a:xfrm>
              <a:off x="4562672" y="2706417"/>
              <a:ext cx="2476960" cy="507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lnSpc>
                  <a:spcPct val="150000"/>
                </a:lnSpc>
                <a:buClr>
                  <a:srgbClr val="F26303"/>
                </a:buClr>
                <a:buSzPct val="70000"/>
                <a:defRPr/>
              </a:pPr>
              <a:r>
                <a:rPr lang="ko-KR" altLang="en-US" dirty="0">
                  <a:solidFill>
                    <a:schemeClr val="dk1"/>
                  </a:solidFill>
                  <a:latin typeface="+mj-ea"/>
                  <a:ea typeface="+mj-ea"/>
                  <a:cs typeface="Arial"/>
                  <a:sym typeface="Arial"/>
                </a:rPr>
                <a:t>대단원</a:t>
              </a:r>
              <a:r>
                <a:rPr lang="en-US" altLang="ko-KR" dirty="0">
                  <a:solidFill>
                    <a:schemeClr val="dk1"/>
                  </a:solidFill>
                  <a:latin typeface="+mj-ea"/>
                  <a:ea typeface="+mj-ea"/>
                  <a:cs typeface="Arial"/>
                  <a:sym typeface="Arial"/>
                </a:rPr>
                <a:t>: </a:t>
              </a:r>
              <a:r>
                <a:rPr lang="ko-KR" altLang="en-US" dirty="0">
                  <a:solidFill>
                    <a:schemeClr val="dk1"/>
                  </a:solidFill>
                  <a:latin typeface="+mj-ea"/>
                  <a:ea typeface="+mj-ea"/>
                  <a:cs typeface="Arial"/>
                  <a:sym typeface="Arial"/>
                </a:rPr>
                <a:t>컴퓨팅 시스템</a:t>
              </a:r>
              <a:endParaRPr lang="en-US" altLang="ko-KR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202502" y="3192763"/>
              <a:ext cx="34163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lnSpc>
                  <a:spcPct val="150000"/>
                </a:lnSpc>
                <a:buClr>
                  <a:srgbClr val="F26303"/>
                </a:buClr>
                <a:buSzPct val="70000"/>
                <a:defRPr/>
              </a:pPr>
              <a:r>
                <a:rPr lang="ko-KR" altLang="en-US" sz="1600" dirty="0">
                  <a:solidFill>
                    <a:schemeClr val="dk1"/>
                  </a:solidFill>
                  <a:latin typeface="+mj-ea"/>
                  <a:ea typeface="+mj-ea"/>
                  <a:cs typeface="Arial"/>
                  <a:sym typeface="Arial"/>
                </a:rPr>
                <a:t>소</a:t>
              </a:r>
              <a:r>
                <a:rPr lang="ko-KR" altLang="en-US" sz="1600" dirty="0" smtClean="0">
                  <a:solidFill>
                    <a:schemeClr val="dk1"/>
                  </a:solidFill>
                  <a:latin typeface="+mj-ea"/>
                  <a:ea typeface="+mj-ea"/>
                  <a:cs typeface="Arial"/>
                  <a:sym typeface="Arial"/>
                </a:rPr>
                <a:t>단원</a:t>
              </a:r>
              <a:r>
                <a:rPr lang="en-US" altLang="ko-KR" sz="1600" dirty="0">
                  <a:solidFill>
                    <a:schemeClr val="dk1"/>
                  </a:solidFill>
                  <a:latin typeface="+mj-ea"/>
                  <a:ea typeface="+mj-ea"/>
                  <a:cs typeface="Arial"/>
                  <a:sym typeface="Arial"/>
                </a:rPr>
                <a:t>: 3. </a:t>
              </a:r>
              <a:r>
                <a:rPr lang="ko-KR" altLang="en-US" sz="1600" dirty="0">
                  <a:solidFill>
                    <a:schemeClr val="dk1"/>
                  </a:solidFill>
                  <a:latin typeface="+mj-ea"/>
                  <a:ea typeface="+mj-ea"/>
                  <a:cs typeface="Arial"/>
                  <a:sym typeface="Arial"/>
                </a:rPr>
                <a:t>사물 인터넷 시스템 구현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266757" y="3703964"/>
              <a:ext cx="181812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lvl="0" indent="-285750">
                <a:lnSpc>
                  <a:spcPct val="150000"/>
                </a:lnSpc>
                <a:buClr>
                  <a:srgbClr val="F26303"/>
                </a:buClr>
                <a:buSzPct val="70000"/>
                <a:buFont typeface="Wingdings" panose="05000000000000000000" pitchFamily="2" charset="2"/>
                <a:buChar char="ü"/>
                <a:defRPr/>
              </a:pPr>
              <a:r>
                <a:rPr lang="ko-KR" altLang="en-US" sz="1600" dirty="0">
                  <a:solidFill>
                    <a:schemeClr val="dk1"/>
                  </a:solidFill>
                  <a:latin typeface="+mj-ea"/>
                  <a:ea typeface="+mj-ea"/>
                  <a:cs typeface="Arial"/>
                  <a:sym typeface="Arial"/>
                </a:rPr>
                <a:t>전체 차시</a:t>
              </a:r>
              <a:r>
                <a:rPr lang="en-US" altLang="ko-KR" sz="1600" dirty="0">
                  <a:solidFill>
                    <a:schemeClr val="dk1"/>
                  </a:solidFill>
                  <a:latin typeface="+mj-ea"/>
                  <a:ea typeface="+mj-ea"/>
                  <a:cs typeface="Arial"/>
                  <a:sym typeface="Arial"/>
                </a:rPr>
                <a:t>: </a:t>
              </a:r>
              <a:r>
                <a:rPr lang="en-US" altLang="ko-KR" sz="1600" dirty="0" smtClean="0">
                  <a:solidFill>
                    <a:schemeClr val="dk1"/>
                  </a:solidFill>
                  <a:latin typeface="+mj-ea"/>
                  <a:ea typeface="+mj-ea"/>
                  <a:cs typeface="Arial"/>
                  <a:sym typeface="Arial"/>
                </a:rPr>
                <a:t>2(3)</a:t>
              </a:r>
              <a:endPara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endParaRPr>
            </a:p>
          </p:txBody>
        </p:sp>
        <p:cxnSp>
          <p:nvCxnSpPr>
            <p:cNvPr id="24" name="꺾인 연결선 23"/>
            <p:cNvCxnSpPr/>
            <p:nvPr/>
          </p:nvCxnSpPr>
          <p:spPr>
            <a:xfrm rot="10800000" flipH="1" flipV="1">
              <a:off x="4562672" y="2929446"/>
              <a:ext cx="639830" cy="466116"/>
            </a:xfrm>
            <a:prstGeom prst="bentConnector3">
              <a:avLst>
                <a:gd name="adj1" fmla="val -35728"/>
              </a:avLst>
            </a:prstGeom>
            <a:ln w="38100">
              <a:solidFill>
                <a:srgbClr val="53ADD5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제목 10"/>
          <p:cNvSpPr txBox="1">
            <a:spLocks/>
          </p:cNvSpPr>
          <p:nvPr/>
        </p:nvSpPr>
        <p:spPr>
          <a:xfrm>
            <a:off x="788565" y="264859"/>
            <a:ext cx="7564667" cy="5866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000" b="1" dirty="0">
                <a:solidFill>
                  <a:srgbClr val="0070C0"/>
                </a:solidFill>
                <a:latin typeface="+mj-ea"/>
              </a:rPr>
              <a:t>&gt;&gt;</a:t>
            </a:r>
            <a:r>
              <a:rPr lang="en-US" altLang="ko-KR" sz="2000" b="1" dirty="0">
                <a:latin typeface="+mj-ea"/>
              </a:rPr>
              <a:t> </a:t>
            </a:r>
            <a:r>
              <a:rPr lang="ko-KR" altLang="en-US" sz="2000" b="1" dirty="0">
                <a:latin typeface="+mj-ea"/>
              </a:rPr>
              <a:t>차시 예고</a:t>
            </a:r>
          </a:p>
        </p:txBody>
      </p:sp>
    </p:spTree>
    <p:extLst>
      <p:ext uri="{BB962C8B-B14F-4D97-AF65-F5344CB8AC3E}">
        <p14:creationId xmlns:p14="http://schemas.microsoft.com/office/powerpoint/2010/main" val="434319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73644"/>
            <a:ext cx="9144000" cy="28435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79CAAB34-E9B3-272D-1745-7387B8910D0E}"/>
              </a:ext>
            </a:extLst>
          </p:cNvPr>
          <p:cNvGrpSpPr/>
          <p:nvPr/>
        </p:nvGrpSpPr>
        <p:grpSpPr>
          <a:xfrm>
            <a:off x="0" y="-18854"/>
            <a:ext cx="9144000" cy="751880"/>
            <a:chOff x="0" y="0"/>
            <a:chExt cx="12192000" cy="1002506"/>
          </a:xfrm>
          <a:solidFill>
            <a:srgbClr val="00B050"/>
          </a:solidFill>
        </p:grpSpPr>
        <p:sp>
          <p:nvSpPr>
            <p:cNvPr id="22" name="1/2 액자 21">
              <a:extLst>
                <a:ext uri="{FF2B5EF4-FFF2-40B4-BE49-F238E27FC236}">
                  <a16:creationId xmlns:a16="http://schemas.microsoft.com/office/drawing/2014/main" id="{B6C9F132-4482-3DD3-32E8-7CE1DA66BA97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3" name="평행 사변형 22">
              <a:extLst>
                <a:ext uri="{FF2B5EF4-FFF2-40B4-BE49-F238E27FC236}">
                  <a16:creationId xmlns:a16="http://schemas.microsoft.com/office/drawing/2014/main" id="{82EFFAFA-93CA-8E7F-DFAD-56532DB28AA0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4" name="1/2 액자 23">
              <a:extLst>
                <a:ext uri="{FF2B5EF4-FFF2-40B4-BE49-F238E27FC236}">
                  <a16:creationId xmlns:a16="http://schemas.microsoft.com/office/drawing/2014/main" id="{F94F6FA6-84DE-A745-BD94-60DCB8CBC4FF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ECD251E8-D8A1-CFD7-4158-CC8E8A758ED0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69228810-0C55-CADA-9C37-D2A2B334086C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39C236AC-8C13-C25D-13A9-6FF7FC3A2BC7}"/>
              </a:ext>
            </a:extLst>
          </p:cNvPr>
          <p:cNvGrpSpPr/>
          <p:nvPr/>
        </p:nvGrpSpPr>
        <p:grpSpPr>
          <a:xfrm>
            <a:off x="942568" y="2121040"/>
            <a:ext cx="7293529" cy="754162"/>
            <a:chOff x="980241" y="1191491"/>
            <a:chExt cx="9724704" cy="1005549"/>
          </a:xfrm>
        </p:grpSpPr>
        <p:grpSp>
          <p:nvGrpSpPr>
            <p:cNvPr id="35" name="그룹 34">
              <a:extLst>
                <a:ext uri="{FF2B5EF4-FFF2-40B4-BE49-F238E27FC236}">
                  <a16:creationId xmlns:a16="http://schemas.microsoft.com/office/drawing/2014/main" id="{7F8692EE-7047-A248-C798-275A64EC146A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38" name="사각형: 둥근 모서리 37">
                <a:extLst>
                  <a:ext uri="{FF2B5EF4-FFF2-40B4-BE49-F238E27FC236}">
                    <a16:creationId xmlns:a16="http://schemas.microsoft.com/office/drawing/2014/main" id="{32A4CDFF-B20C-92CC-2952-90C07ABF026E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39" name="타원 38">
                <a:extLst>
                  <a:ext uri="{FF2B5EF4-FFF2-40B4-BE49-F238E27FC236}">
                    <a16:creationId xmlns:a16="http://schemas.microsoft.com/office/drawing/2014/main" id="{5541BC65-4ACE-2DF6-B85C-D94EBA57DC7B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96318584-F69B-B212-A1F4-B0CCCBDD8734}"/>
                </a:ext>
              </a:extLst>
            </p:cNvPr>
            <p:cNvSpPr txBox="1"/>
            <p:nvPr/>
          </p:nvSpPr>
          <p:spPr>
            <a:xfrm>
              <a:off x="980241" y="1267540"/>
              <a:ext cx="1147607" cy="8002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01</a:t>
              </a:r>
              <a:endParaRPr lang="ko-KR" altLang="en-US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1055C2C-B055-09AB-79FA-1937E2CC2166}"/>
                </a:ext>
              </a:extLst>
            </p:cNvPr>
            <p:cNvSpPr txBox="1"/>
            <p:nvPr/>
          </p:nvSpPr>
          <p:spPr>
            <a:xfrm>
              <a:off x="2204628" y="1401878"/>
              <a:ext cx="8177045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b="1" dirty="0" smtClean="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네트워크 환경 구성</a:t>
              </a:r>
              <a:endParaRPr lang="ko-KR" altLang="en-US" sz="2400" b="1" dirty="0">
                <a:latin typeface="Adobe 고딕 Std B" panose="020B0800000000000000" pitchFamily="34" charset="-127"/>
                <a:ea typeface="Adobe 고딕 Std B" panose="020B0800000000000000" pitchFamily="34" charset="-127"/>
              </a:endParaRPr>
            </a:p>
          </p:txBody>
        </p:sp>
      </p:grpSp>
      <p:grpSp>
        <p:nvGrpSpPr>
          <p:cNvPr id="49" name="그룹 48">
            <a:extLst>
              <a:ext uri="{FF2B5EF4-FFF2-40B4-BE49-F238E27FC236}">
                <a16:creationId xmlns:a16="http://schemas.microsoft.com/office/drawing/2014/main" id="{010FA4C5-F2A3-05F1-0BDB-BE27632B6879}"/>
              </a:ext>
            </a:extLst>
          </p:cNvPr>
          <p:cNvGrpSpPr/>
          <p:nvPr/>
        </p:nvGrpSpPr>
        <p:grpSpPr>
          <a:xfrm>
            <a:off x="932629" y="3307173"/>
            <a:ext cx="7303468" cy="754162"/>
            <a:chOff x="966989" y="1191491"/>
            <a:chExt cx="9737956" cy="1005549"/>
          </a:xfrm>
        </p:grpSpPr>
        <p:grpSp>
          <p:nvGrpSpPr>
            <p:cNvPr id="50" name="그룹 49">
              <a:extLst>
                <a:ext uri="{FF2B5EF4-FFF2-40B4-BE49-F238E27FC236}">
                  <a16:creationId xmlns:a16="http://schemas.microsoft.com/office/drawing/2014/main" id="{80DD3362-FAEE-1452-07F0-88FE16CEB361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53" name="사각형: 둥근 모서리 52">
                <a:extLst>
                  <a:ext uri="{FF2B5EF4-FFF2-40B4-BE49-F238E27FC236}">
                    <a16:creationId xmlns:a16="http://schemas.microsoft.com/office/drawing/2014/main" id="{5F37DE3D-CC91-36F4-E23F-7D3A059DC7F3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54" name="타원 53">
                <a:extLst>
                  <a:ext uri="{FF2B5EF4-FFF2-40B4-BE49-F238E27FC236}">
                    <a16:creationId xmlns:a16="http://schemas.microsoft.com/office/drawing/2014/main" id="{70334124-6339-F419-50BF-C9D84A2977B5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A25EF105-BFE0-6E68-06EE-7AE4D5B1ADD8}"/>
                </a:ext>
              </a:extLst>
            </p:cNvPr>
            <p:cNvSpPr txBox="1"/>
            <p:nvPr/>
          </p:nvSpPr>
          <p:spPr>
            <a:xfrm>
              <a:off x="966989" y="1294044"/>
              <a:ext cx="1147607" cy="8002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3300" b="1" dirty="0">
                  <a:solidFill>
                    <a:srgbClr val="00B050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02</a:t>
              </a:r>
              <a:endParaRPr lang="ko-KR" altLang="en-US" sz="3300" b="1" dirty="0">
                <a:solidFill>
                  <a:srgbClr val="00B05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D6625024-4A9E-BF2D-1011-05B9912938D7}"/>
                </a:ext>
              </a:extLst>
            </p:cNvPr>
            <p:cNvSpPr txBox="1"/>
            <p:nvPr/>
          </p:nvSpPr>
          <p:spPr>
            <a:xfrm>
              <a:off x="2204628" y="1401878"/>
              <a:ext cx="8177045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b="1" dirty="0" smtClean="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사물 인터넷과 사회 변화</a:t>
              </a:r>
              <a:endParaRPr lang="ko-KR" altLang="en-US" sz="2400" b="1" dirty="0">
                <a:latin typeface="Adobe 고딕 Std B" panose="020B0800000000000000" pitchFamily="34" charset="-127"/>
                <a:ea typeface="Adobe 고딕 Std B" panose="020B0800000000000000" pitchFamily="34" charset="-127"/>
              </a:endParaRPr>
            </a:p>
          </p:txBody>
        </p:sp>
      </p:grpSp>
      <p:grpSp>
        <p:nvGrpSpPr>
          <p:cNvPr id="55" name="그룹 54">
            <a:extLst>
              <a:ext uri="{FF2B5EF4-FFF2-40B4-BE49-F238E27FC236}">
                <a16:creationId xmlns:a16="http://schemas.microsoft.com/office/drawing/2014/main" id="{BEFAF963-C787-ED10-25FF-2BF4357654AA}"/>
              </a:ext>
            </a:extLst>
          </p:cNvPr>
          <p:cNvGrpSpPr/>
          <p:nvPr/>
        </p:nvGrpSpPr>
        <p:grpSpPr>
          <a:xfrm>
            <a:off x="932629" y="4476755"/>
            <a:ext cx="7303468" cy="754162"/>
            <a:chOff x="966989" y="1191491"/>
            <a:chExt cx="9737956" cy="1005549"/>
          </a:xfrm>
        </p:grpSpPr>
        <p:grpSp>
          <p:nvGrpSpPr>
            <p:cNvPr id="56" name="그룹 55">
              <a:extLst>
                <a:ext uri="{FF2B5EF4-FFF2-40B4-BE49-F238E27FC236}">
                  <a16:creationId xmlns:a16="http://schemas.microsoft.com/office/drawing/2014/main" id="{F9CC9C33-C9ED-4714-9C4D-A79606A690B1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59" name="사각형: 둥근 모서리 58">
                <a:extLst>
                  <a:ext uri="{FF2B5EF4-FFF2-40B4-BE49-F238E27FC236}">
                    <a16:creationId xmlns:a16="http://schemas.microsoft.com/office/drawing/2014/main" id="{4C01DD7E-0F18-824B-6EF9-35F41711AE30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60" name="타원 59">
                <a:extLst>
                  <a:ext uri="{FF2B5EF4-FFF2-40B4-BE49-F238E27FC236}">
                    <a16:creationId xmlns:a16="http://schemas.microsoft.com/office/drawing/2014/main" id="{C1188093-2E3F-33B8-CFCB-592A3857A6E6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75011C13-B466-A049-D868-FF8355231928}"/>
                </a:ext>
              </a:extLst>
            </p:cNvPr>
            <p:cNvSpPr txBox="1"/>
            <p:nvPr/>
          </p:nvSpPr>
          <p:spPr>
            <a:xfrm>
              <a:off x="966989" y="1280792"/>
              <a:ext cx="1147607" cy="8002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03</a:t>
              </a:r>
              <a:endParaRPr lang="ko-KR" altLang="en-US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C8C7A53B-91B5-77AD-2E70-3643ED8D6C20}"/>
                </a:ext>
              </a:extLst>
            </p:cNvPr>
            <p:cNvSpPr txBox="1"/>
            <p:nvPr/>
          </p:nvSpPr>
          <p:spPr>
            <a:xfrm>
              <a:off x="2204628" y="1401878"/>
              <a:ext cx="8177045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b="1" dirty="0" smtClean="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사물 인터넷 시스템 구현</a:t>
              </a:r>
              <a:endParaRPr lang="ko-KR" altLang="en-US" sz="2400" b="1" dirty="0">
                <a:latin typeface="Adobe 고딕 Std B" panose="020B0800000000000000" pitchFamily="34" charset="-127"/>
                <a:ea typeface="Adobe 고딕 Std B" panose="020B0800000000000000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7026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73644"/>
            <a:ext cx="9144000" cy="28435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79CAAB34-E9B3-272D-1745-7387B8910D0E}"/>
              </a:ext>
            </a:extLst>
          </p:cNvPr>
          <p:cNvGrpSpPr/>
          <p:nvPr/>
        </p:nvGrpSpPr>
        <p:grpSpPr>
          <a:xfrm>
            <a:off x="0" y="-18854"/>
            <a:ext cx="9144000" cy="751880"/>
            <a:chOff x="0" y="0"/>
            <a:chExt cx="12192000" cy="1002506"/>
          </a:xfrm>
          <a:solidFill>
            <a:srgbClr val="00B050"/>
          </a:solidFill>
        </p:grpSpPr>
        <p:sp>
          <p:nvSpPr>
            <p:cNvPr id="22" name="1/2 액자 21">
              <a:extLst>
                <a:ext uri="{FF2B5EF4-FFF2-40B4-BE49-F238E27FC236}">
                  <a16:creationId xmlns:a16="http://schemas.microsoft.com/office/drawing/2014/main" id="{B6C9F132-4482-3DD3-32E8-7CE1DA66BA97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3" name="평행 사변형 22">
              <a:extLst>
                <a:ext uri="{FF2B5EF4-FFF2-40B4-BE49-F238E27FC236}">
                  <a16:creationId xmlns:a16="http://schemas.microsoft.com/office/drawing/2014/main" id="{82EFFAFA-93CA-8E7F-DFAD-56532DB28AA0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4" name="1/2 액자 23">
              <a:extLst>
                <a:ext uri="{FF2B5EF4-FFF2-40B4-BE49-F238E27FC236}">
                  <a16:creationId xmlns:a16="http://schemas.microsoft.com/office/drawing/2014/main" id="{F94F6FA6-84DE-A745-BD94-60DCB8CBC4FF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ECD251E8-D8A1-CFD7-4158-CC8E8A758ED0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69228810-0C55-CADA-9C37-D2A2B334086C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sp>
        <p:nvSpPr>
          <p:cNvPr id="29" name="모서리가 둥근 직사각형 36"/>
          <p:cNvSpPr/>
          <p:nvPr/>
        </p:nvSpPr>
        <p:spPr bwMode="auto">
          <a:xfrm>
            <a:off x="2915817" y="1083593"/>
            <a:ext cx="5790034" cy="811420"/>
          </a:xfrm>
          <a:prstGeom prst="roundRect">
            <a:avLst>
              <a:gd name="adj" fmla="val 10000"/>
            </a:avLst>
          </a:prstGeom>
          <a:solidFill>
            <a:srgbClr val="C5E0B4"/>
          </a:solidFill>
          <a:ln>
            <a:noFill/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6200" tIns="76200" rIns="76200" bIns="76200" spcCol="1270" anchor="ctr"/>
          <a:lstStyle/>
          <a:p>
            <a:pPr marL="720000" indent="-720000" algn="ctr" defTabSz="889000">
              <a:lnSpc>
                <a:spcPct val="90000"/>
              </a:lnSpc>
              <a:spcAft>
                <a:spcPct val="35000"/>
              </a:spcAft>
              <a:defRPr/>
            </a:pPr>
            <a:r>
              <a:rPr lang="ko-KR" altLang="en-US" sz="2800" b="1" dirty="0" smtClean="0">
                <a:solidFill>
                  <a:schemeClr val="tx1"/>
                </a:solidFill>
                <a:latin typeface="+mn-ea"/>
              </a:rPr>
              <a:t>학습 목표</a:t>
            </a:r>
          </a:p>
        </p:txBody>
      </p:sp>
      <p:sp>
        <p:nvSpPr>
          <p:cNvPr id="30" name="모서리가 둥근 직사각형 33"/>
          <p:cNvSpPr/>
          <p:nvPr/>
        </p:nvSpPr>
        <p:spPr bwMode="auto">
          <a:xfrm>
            <a:off x="2915816" y="1993819"/>
            <a:ext cx="5790035" cy="811420"/>
          </a:xfrm>
          <a:prstGeom prst="roundRect">
            <a:avLst>
              <a:gd name="adj" fmla="val 10000"/>
            </a:avLst>
          </a:prstGeom>
          <a:solidFill>
            <a:srgbClr val="C5E0B4"/>
          </a:solidFill>
          <a:ln>
            <a:noFill/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ko-KR" altLang="en-US" sz="2800" b="1" dirty="0" smtClean="0">
                <a:solidFill>
                  <a:schemeClr val="tx1"/>
                </a:solidFill>
                <a:latin typeface="+mn-ea"/>
              </a:rPr>
              <a:t>생각 깨우기</a:t>
            </a:r>
          </a:p>
        </p:txBody>
      </p:sp>
      <p:sp>
        <p:nvSpPr>
          <p:cNvPr id="31" name="모서리가 둥근 직사각형 36"/>
          <p:cNvSpPr/>
          <p:nvPr/>
        </p:nvSpPr>
        <p:spPr bwMode="auto">
          <a:xfrm>
            <a:off x="2915816" y="4298534"/>
            <a:ext cx="2722984" cy="920242"/>
          </a:xfrm>
          <a:prstGeom prst="roundRect">
            <a:avLst>
              <a:gd name="adj" fmla="val 10000"/>
            </a:avLst>
          </a:prstGeom>
          <a:solidFill>
            <a:srgbClr val="C5E0B4"/>
          </a:solidFill>
          <a:ln>
            <a:noFill/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/>
            <a:r>
              <a:rPr lang="ko-KR" altLang="en-US" sz="2800" b="1" dirty="0" smtClean="0">
                <a:solidFill>
                  <a:schemeClr val="tx1"/>
                </a:solidFill>
                <a:latin typeface="+mn-ea"/>
              </a:rPr>
              <a:t>해 보기 </a:t>
            </a:r>
            <a:r>
              <a:rPr lang="en-US" altLang="ko-KR" sz="2800" b="1" dirty="0">
                <a:solidFill>
                  <a:schemeClr val="tx1"/>
                </a:solidFill>
                <a:latin typeface="+mn-ea"/>
              </a:rPr>
              <a:t>1</a:t>
            </a:r>
            <a:r>
              <a:rPr lang="en-US" altLang="ko-KR" sz="2800" b="1" dirty="0" smtClean="0">
                <a:solidFill>
                  <a:schemeClr val="tx1"/>
                </a:solidFill>
                <a:latin typeface="+mn-ea"/>
              </a:rPr>
              <a:t>                         </a:t>
            </a:r>
          </a:p>
        </p:txBody>
      </p:sp>
      <p:sp>
        <p:nvSpPr>
          <p:cNvPr id="32" name="모서리가 둥근 직사각형 33"/>
          <p:cNvSpPr/>
          <p:nvPr/>
        </p:nvSpPr>
        <p:spPr bwMode="auto">
          <a:xfrm>
            <a:off x="2914858" y="2895453"/>
            <a:ext cx="1120369" cy="1319988"/>
          </a:xfrm>
          <a:prstGeom prst="roundRect">
            <a:avLst>
              <a:gd name="adj" fmla="val 10000"/>
            </a:avLst>
          </a:prstGeom>
          <a:solidFill>
            <a:srgbClr val="C5E0B4"/>
          </a:solidFill>
          <a:ln>
            <a:noFill/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/>
            <a:r>
              <a:rPr lang="ko-KR" altLang="en-US" sz="2800" b="1" dirty="0" smtClean="0">
                <a:solidFill>
                  <a:schemeClr val="tx1"/>
                </a:solidFill>
                <a:latin typeface="+mn-ea"/>
              </a:rPr>
              <a:t>본문</a:t>
            </a:r>
            <a:endParaRPr lang="en-US" altLang="ko-KR" sz="2800" b="1" dirty="0" smtClean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ko-KR" altLang="en-US" sz="1400" b="1" dirty="0" smtClean="0">
                <a:solidFill>
                  <a:schemeClr val="tx1"/>
                </a:solidFill>
                <a:latin typeface="+mn-ea"/>
              </a:rPr>
              <a:t>교 </a:t>
            </a:r>
            <a:r>
              <a:rPr lang="en-US" altLang="ko-KR" sz="1400" b="1" dirty="0" smtClean="0">
                <a:solidFill>
                  <a:schemeClr val="tx1"/>
                </a:solidFill>
                <a:latin typeface="+mn-ea"/>
              </a:rPr>
              <a:t>21~25</a:t>
            </a:r>
            <a:r>
              <a:rPr lang="ko-KR" altLang="en-US" sz="1400" b="1" dirty="0" smtClean="0">
                <a:solidFill>
                  <a:schemeClr val="tx1"/>
                </a:solidFill>
                <a:latin typeface="+mn-ea"/>
              </a:rPr>
              <a:t>쪽</a:t>
            </a:r>
          </a:p>
        </p:txBody>
      </p:sp>
      <p:sp>
        <p:nvSpPr>
          <p:cNvPr id="33" name="모서리가 둥근 직사각형 36"/>
          <p:cNvSpPr/>
          <p:nvPr/>
        </p:nvSpPr>
        <p:spPr bwMode="auto">
          <a:xfrm>
            <a:off x="2915816" y="5301869"/>
            <a:ext cx="3542134" cy="743802"/>
          </a:xfrm>
          <a:prstGeom prst="roundRect">
            <a:avLst>
              <a:gd name="adj" fmla="val 10000"/>
            </a:avLst>
          </a:prstGeom>
          <a:solidFill>
            <a:srgbClr val="C5E0B4"/>
          </a:solidFill>
          <a:ln>
            <a:noFill/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/>
            <a:r>
              <a:rPr lang="ko-KR" altLang="en-US" sz="2800" b="1" dirty="0" smtClean="0">
                <a:solidFill>
                  <a:schemeClr val="tx1"/>
                </a:solidFill>
                <a:latin typeface="+mn-ea"/>
              </a:rPr>
              <a:t>탐구 활동</a:t>
            </a:r>
          </a:p>
        </p:txBody>
      </p:sp>
      <p:sp>
        <p:nvSpPr>
          <p:cNvPr id="40" name="모서리가 둥근 직사각형 39"/>
          <p:cNvSpPr/>
          <p:nvPr/>
        </p:nvSpPr>
        <p:spPr>
          <a:xfrm>
            <a:off x="4124326" y="2895452"/>
            <a:ext cx="4581525" cy="1319989"/>
          </a:xfrm>
          <a:prstGeom prst="roundRect">
            <a:avLst>
              <a:gd name="adj" fmla="val 11687"/>
            </a:avLst>
          </a:prstGeom>
          <a:solidFill>
            <a:srgbClr val="C5E0B4"/>
          </a:solidFill>
          <a:ln>
            <a:noFill/>
            <a:prstDash val="sysDash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altLang="ko-KR" sz="2000" b="1" dirty="0" smtClean="0">
                <a:solidFill>
                  <a:schemeClr val="tx1"/>
                </a:solidFill>
                <a:latin typeface="+mn-ea"/>
              </a:rPr>
              <a:t>1. </a:t>
            </a:r>
            <a:r>
              <a:rPr lang="ko-KR" altLang="en-US" sz="2000" b="1" dirty="0" smtClean="0">
                <a:solidFill>
                  <a:schemeClr val="tx1"/>
                </a:solidFill>
                <a:latin typeface="+mn-ea"/>
              </a:rPr>
              <a:t>사물 인터넷의 개념  </a:t>
            </a:r>
            <a:endParaRPr lang="en-US" altLang="ko-KR" sz="2000" b="1" dirty="0" smtClean="0">
              <a:solidFill>
                <a:schemeClr val="tx1"/>
              </a:solidFill>
              <a:latin typeface="+mn-ea"/>
            </a:endParaRPr>
          </a:p>
          <a:p>
            <a:pPr algn="just"/>
            <a:r>
              <a:rPr lang="en-US" altLang="ko-KR" sz="2000" b="1" dirty="0" smtClean="0">
                <a:solidFill>
                  <a:schemeClr val="tx1"/>
                </a:solidFill>
                <a:latin typeface="+mn-ea"/>
              </a:rPr>
              <a:t>2. </a:t>
            </a:r>
            <a:r>
              <a:rPr lang="ko-KR" altLang="en-US" sz="2000" b="1" dirty="0" smtClean="0">
                <a:solidFill>
                  <a:schemeClr val="tx1"/>
                </a:solidFill>
                <a:latin typeface="+mn-ea"/>
              </a:rPr>
              <a:t>사물 인터넷의 동작 원리</a:t>
            </a:r>
            <a:endParaRPr lang="en-US" altLang="ko-KR" sz="2000" b="1" dirty="0" smtClean="0">
              <a:solidFill>
                <a:schemeClr val="tx1"/>
              </a:solidFill>
              <a:latin typeface="+mn-ea"/>
            </a:endParaRPr>
          </a:p>
          <a:p>
            <a:pPr marL="288000" indent="-457200" algn="just"/>
            <a:r>
              <a:rPr lang="en-US" altLang="ko-KR" sz="2000" b="1" dirty="0" smtClean="0">
                <a:solidFill>
                  <a:schemeClr val="tx1"/>
                </a:solidFill>
                <a:latin typeface="+mn-ea"/>
              </a:rPr>
              <a:t>3. </a:t>
            </a:r>
            <a:r>
              <a:rPr lang="ko-KR" altLang="en-US" sz="2000" b="1" dirty="0" smtClean="0">
                <a:solidFill>
                  <a:schemeClr val="tx1"/>
                </a:solidFill>
                <a:latin typeface="+mn-ea"/>
              </a:rPr>
              <a:t>사물 인터넷 기술로 인한 삶과 사회의 변화</a:t>
            </a:r>
            <a:endParaRPr lang="en-US" altLang="ko-KR" sz="2000" b="1" dirty="0" smtClean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41" name="Picture 3" descr="C:\Users\shhs2205\Desktop\ㄴㄴㄴ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9132" y="577255"/>
            <a:ext cx="1944216" cy="1972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1391661" y="1149568"/>
            <a:ext cx="11987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b="1" spc="-151" dirty="0" smtClean="0">
                <a:solidFill>
                  <a:schemeClr val="bg1"/>
                </a:solidFill>
                <a:latin typeface="+mj-ea"/>
                <a:ea typeface="+mj-ea"/>
              </a:rPr>
              <a:t>구성</a:t>
            </a:r>
            <a:endParaRPr lang="ko-KR" altLang="en-US" sz="3600" b="1" spc="-15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3" name="모서리가 둥근 직사각형 36"/>
          <p:cNvSpPr/>
          <p:nvPr/>
        </p:nvSpPr>
        <p:spPr bwMode="auto">
          <a:xfrm>
            <a:off x="5734049" y="4298534"/>
            <a:ext cx="2971801" cy="920242"/>
          </a:xfrm>
          <a:prstGeom prst="roundRect">
            <a:avLst>
              <a:gd name="adj" fmla="val 10000"/>
            </a:avLst>
          </a:prstGeom>
          <a:solidFill>
            <a:srgbClr val="C5E0B4"/>
          </a:solidFill>
          <a:ln>
            <a:noFill/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/>
            <a:r>
              <a:rPr lang="ko-KR" altLang="en-US" sz="2000" b="1" dirty="0" smtClean="0">
                <a:solidFill>
                  <a:schemeClr val="tx1"/>
                </a:solidFill>
                <a:latin typeface="+mn-ea"/>
              </a:rPr>
              <a:t>소단원 </a:t>
            </a:r>
            <a:r>
              <a:rPr lang="en-US" altLang="ko-KR" sz="2000" b="1" dirty="0" smtClean="0">
                <a:solidFill>
                  <a:schemeClr val="tx1"/>
                </a:solidFill>
                <a:latin typeface="+mn-ea"/>
              </a:rPr>
              <a:t>1</a:t>
            </a:r>
            <a:r>
              <a:rPr lang="ko-KR" altLang="en-US" sz="2000" b="1" dirty="0" smtClean="0">
                <a:solidFill>
                  <a:schemeClr val="tx1"/>
                </a:solidFill>
                <a:latin typeface="+mn-ea"/>
              </a:rPr>
              <a:t>분 요약</a:t>
            </a:r>
            <a:endParaRPr lang="en-US" altLang="ko-KR" sz="2000" b="1" dirty="0" smtClean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ko-KR" altLang="en-US" sz="2000" b="1" dirty="0" smtClean="0">
                <a:solidFill>
                  <a:schemeClr val="tx1"/>
                </a:solidFill>
                <a:latin typeface="+mn-ea"/>
              </a:rPr>
              <a:t>소단원 자기 평가</a:t>
            </a:r>
            <a:endParaRPr lang="en-US" altLang="ko-KR" sz="2000" b="1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0" name="모서리가 둥근 직사각형 36"/>
          <p:cNvSpPr/>
          <p:nvPr/>
        </p:nvSpPr>
        <p:spPr bwMode="auto">
          <a:xfrm>
            <a:off x="6543675" y="5293712"/>
            <a:ext cx="2162175" cy="743802"/>
          </a:xfrm>
          <a:prstGeom prst="roundRect">
            <a:avLst>
              <a:gd name="adj" fmla="val 10000"/>
            </a:avLst>
          </a:prstGeom>
          <a:solidFill>
            <a:srgbClr val="C5E0B4"/>
          </a:solidFill>
          <a:ln>
            <a:noFill/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/>
            <a:r>
              <a:rPr lang="ko-KR" altLang="en-US" sz="2000" b="1" dirty="0" smtClean="0">
                <a:solidFill>
                  <a:schemeClr val="tx1"/>
                </a:solidFill>
                <a:latin typeface="+mn-ea"/>
              </a:rPr>
              <a:t>정보 지식 충전소</a:t>
            </a:r>
          </a:p>
        </p:txBody>
      </p:sp>
    </p:spTree>
    <p:extLst>
      <p:ext uri="{BB962C8B-B14F-4D97-AF65-F5344CB8AC3E}">
        <p14:creationId xmlns:p14="http://schemas.microsoft.com/office/powerpoint/2010/main" val="12041757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842" y="2520366"/>
            <a:ext cx="1089965" cy="279369"/>
          </a:xfrm>
          <a:prstGeom prst="rect">
            <a:avLst/>
          </a:prstGeom>
        </p:spPr>
      </p:pic>
      <p:sp>
        <p:nvSpPr>
          <p:cNvPr id="12" name="제목 10"/>
          <p:cNvSpPr txBox="1">
            <a:spLocks/>
          </p:cNvSpPr>
          <p:nvPr/>
        </p:nvSpPr>
        <p:spPr>
          <a:xfrm>
            <a:off x="788565" y="264859"/>
            <a:ext cx="7564667" cy="5866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000" b="1" dirty="0">
                <a:latin typeface="+mj-ea"/>
              </a:rPr>
              <a:t>02. </a:t>
            </a:r>
            <a:r>
              <a:rPr lang="ko-KR" altLang="en-US" sz="2000" b="1" dirty="0">
                <a:latin typeface="+mj-ea"/>
              </a:rPr>
              <a:t>사물 인터넷과 사회 변화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20392" y="2950262"/>
            <a:ext cx="6664004" cy="7833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4" indent="-171454" algn="just">
              <a:lnSpc>
                <a:spcPct val="150000"/>
              </a:lnSpc>
              <a:buClr>
                <a:srgbClr val="F26303"/>
              </a:buClr>
              <a:buSzPct val="70000"/>
              <a:buFont typeface="Arial"/>
              <a:buChar char="•"/>
              <a:defRPr/>
            </a:pPr>
            <a:r>
              <a:rPr lang="ko-KR" altLang="en-US" sz="1600" b="1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사물 인터넷의 구성과 동작 원리를 분석할 수 있다</a:t>
            </a:r>
            <a:r>
              <a:rPr lang="en-US" altLang="ko-KR" sz="1600" b="1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</a:p>
          <a:p>
            <a:pPr marL="171454" indent="-171454" algn="just">
              <a:lnSpc>
                <a:spcPct val="150000"/>
              </a:lnSpc>
              <a:buClr>
                <a:srgbClr val="F26303"/>
              </a:buClr>
              <a:buSzPct val="70000"/>
              <a:buFont typeface="Arial"/>
              <a:buChar char="•"/>
              <a:defRPr/>
            </a:pPr>
            <a:r>
              <a:rPr lang="ko-KR" altLang="en-US" sz="1600" b="1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사물 인터넷 기술로 인한 개인의 삶과 사회의 변화를 예측할 수 있다</a:t>
            </a:r>
            <a:r>
              <a:rPr lang="en-US" altLang="ko-KR" sz="1600" b="1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  <a:endParaRPr lang="ko-KR" altLang="en-US" sz="1000" b="1" dirty="0">
              <a:solidFill>
                <a:srgbClr val="000000"/>
              </a:solidFill>
              <a:latin typeface="+mj-ea"/>
              <a:ea typeface="+mj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454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2852" y="1346946"/>
            <a:ext cx="6394235" cy="4377488"/>
          </a:xfrm>
          <a:prstGeom prst="rect">
            <a:avLst/>
          </a:prstGeom>
        </p:spPr>
      </p:pic>
      <p:sp>
        <p:nvSpPr>
          <p:cNvPr id="3" name="제목 2"/>
          <p:cNvSpPr txBox="1">
            <a:spLocks/>
          </p:cNvSpPr>
          <p:nvPr/>
        </p:nvSpPr>
        <p:spPr>
          <a:xfrm>
            <a:off x="1085642" y="355091"/>
            <a:ext cx="7515433" cy="6024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2200"/>
              </a:lnSpc>
            </a:pPr>
            <a:r>
              <a:rPr lang="ko-KR" altLang="en-US" sz="2000" b="1" dirty="0" smtClean="0">
                <a:latin typeface="+mj-ea"/>
              </a:rPr>
              <a:t>버스 정류장에 설치된 안내기가 어떻게 버스의 도착 시간을 예측할 수 있는지 생각해 보자</a:t>
            </a:r>
            <a:r>
              <a:rPr lang="en-US" altLang="ko-KR" sz="2000" b="1" dirty="0" smtClean="0">
                <a:latin typeface="+mj-ea"/>
              </a:rPr>
              <a:t>. </a:t>
            </a:r>
            <a:r>
              <a:rPr lang="ko-KR" altLang="en-US" sz="2000" b="1" dirty="0" smtClean="0">
                <a:latin typeface="+mj-ea"/>
              </a:rPr>
              <a:t> </a:t>
            </a:r>
            <a:endParaRPr lang="ko-KR" altLang="en-US" sz="2000" b="1" dirty="0">
              <a:latin typeface="+mj-ea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075702" y="1093352"/>
            <a:ext cx="7162525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00" algn="just">
              <a:lnSpc>
                <a:spcPts val="2000"/>
              </a:lnSpc>
            </a:pPr>
            <a:r>
              <a:rPr lang="ko-KR" altLang="en-US" sz="1400" dirty="0" smtClean="0">
                <a:solidFill>
                  <a:srgbClr val="211D1E"/>
                </a:solidFill>
                <a:latin typeface="+mj-ea"/>
                <a:ea typeface="+mj-ea"/>
              </a:rPr>
              <a:t>  우리가 </a:t>
            </a:r>
            <a:r>
              <a:rPr lang="ko-KR" altLang="en-US" sz="1400" dirty="0">
                <a:solidFill>
                  <a:srgbClr val="211D1E"/>
                </a:solidFill>
                <a:latin typeface="+mj-ea"/>
                <a:ea typeface="+mj-ea"/>
              </a:rPr>
              <a:t>대중교통을 이용할 때 원하는 버스의 도착 예정 시간을 알 수 있다</a:t>
            </a:r>
            <a:r>
              <a:rPr lang="en-US" altLang="ko-KR" sz="1400" dirty="0">
                <a:solidFill>
                  <a:srgbClr val="211D1E"/>
                </a:solidFill>
                <a:latin typeface="+mj-ea"/>
                <a:ea typeface="+mj-ea"/>
              </a:rPr>
              <a:t>. </a:t>
            </a:r>
            <a:r>
              <a:rPr lang="ko-KR" altLang="en-US" sz="1400" dirty="0">
                <a:solidFill>
                  <a:srgbClr val="211D1E"/>
                </a:solidFill>
                <a:latin typeface="+mj-ea"/>
                <a:ea typeface="+mj-ea"/>
              </a:rPr>
              <a:t>정류장에 설치된 </a:t>
            </a:r>
            <a:r>
              <a:rPr lang="ko-KR" altLang="en-US" sz="1400" dirty="0" err="1">
                <a:solidFill>
                  <a:srgbClr val="211D1E"/>
                </a:solidFill>
                <a:latin typeface="+mj-ea"/>
                <a:ea typeface="+mj-ea"/>
              </a:rPr>
              <a:t>안내기</a:t>
            </a:r>
            <a:r>
              <a:rPr lang="en-US" altLang="ko-KR" sz="1400" dirty="0">
                <a:solidFill>
                  <a:srgbClr val="211D1E"/>
                </a:solidFill>
                <a:latin typeface="+mj-ea"/>
                <a:ea typeface="+mj-ea"/>
              </a:rPr>
              <a:t>, </a:t>
            </a:r>
            <a:r>
              <a:rPr lang="ko-KR" altLang="en-US" sz="1400" dirty="0" smtClean="0">
                <a:solidFill>
                  <a:srgbClr val="211D1E"/>
                </a:solidFill>
                <a:latin typeface="+mj-ea"/>
                <a:ea typeface="+mj-ea"/>
              </a:rPr>
              <a:t>스마트폰을 </a:t>
            </a:r>
            <a:r>
              <a:rPr lang="ko-KR" altLang="en-US" sz="1400" dirty="0">
                <a:solidFill>
                  <a:srgbClr val="211D1E"/>
                </a:solidFill>
                <a:latin typeface="+mj-ea"/>
                <a:ea typeface="+mj-ea"/>
              </a:rPr>
              <a:t>통해 실시간으로 확인할 수 있기 때문이다</a:t>
            </a:r>
            <a:r>
              <a:rPr lang="en-US" altLang="ko-KR" sz="1400" dirty="0">
                <a:solidFill>
                  <a:srgbClr val="211D1E"/>
                </a:solidFill>
                <a:latin typeface="+mj-ea"/>
                <a:ea typeface="+mj-ea"/>
              </a:rPr>
              <a:t>. </a:t>
            </a:r>
            <a:endParaRPr lang="ko-KR" altLang="en-US" sz="1400" dirty="0"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53761" y="5738251"/>
            <a:ext cx="6891341" cy="338554"/>
          </a:xfrm>
          <a:prstGeom prst="rect">
            <a:avLst/>
          </a:prstGeom>
          <a:solidFill>
            <a:srgbClr val="C5E0B4"/>
          </a:solidFill>
        </p:spPr>
        <p:txBody>
          <a:bodyPr wrap="square" rtlCol="0">
            <a:spAutoFit/>
          </a:bodyPr>
          <a:lstStyle/>
          <a:p>
            <a:r>
              <a:rPr lang="ko-KR" altLang="en-US" sz="1600" b="1" dirty="0" smtClean="0">
                <a:latin typeface="+mj-ea"/>
                <a:ea typeface="+mj-ea"/>
              </a:rPr>
              <a:t>사물</a:t>
            </a:r>
            <a:r>
              <a:rPr lang="en-US" altLang="ko-KR" sz="1600" b="1" dirty="0" smtClean="0">
                <a:latin typeface="+mj-ea"/>
                <a:ea typeface="+mj-ea"/>
              </a:rPr>
              <a:t> </a:t>
            </a:r>
            <a:r>
              <a:rPr lang="ko-KR" altLang="en-US" sz="1600" b="1" dirty="0" smtClean="0">
                <a:latin typeface="+mj-ea"/>
                <a:ea typeface="+mj-ea"/>
              </a:rPr>
              <a:t>인터넷은 어떤 원리를 바탕으로 동작하는 </a:t>
            </a:r>
            <a:r>
              <a:rPr lang="ko-KR" altLang="en-US" sz="1600" b="1" dirty="0">
                <a:latin typeface="+mj-ea"/>
                <a:ea typeface="+mj-ea"/>
              </a:rPr>
              <a:t>걸</a:t>
            </a:r>
            <a:r>
              <a:rPr lang="ko-KR" altLang="en-US" sz="1600" b="1" dirty="0" smtClean="0">
                <a:latin typeface="+mj-ea"/>
                <a:ea typeface="+mj-ea"/>
              </a:rPr>
              <a:t>까</a:t>
            </a:r>
            <a:r>
              <a:rPr lang="en-US" altLang="ko-KR" sz="1600" b="1" dirty="0" smtClean="0">
                <a:latin typeface="+mj-ea"/>
                <a:ea typeface="+mj-ea"/>
              </a:rPr>
              <a:t>?</a:t>
            </a:r>
            <a:endParaRPr lang="ko-KR" altLang="en-US" sz="1600" b="1" dirty="0">
              <a:latin typeface="+mj-ea"/>
              <a:ea typeface="+mj-ea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541" y="5660617"/>
            <a:ext cx="484945" cy="453990"/>
          </a:xfrm>
          <a:prstGeom prst="rect">
            <a:avLst/>
          </a:prstGeom>
        </p:spPr>
      </p:pic>
      <p:sp>
        <p:nvSpPr>
          <p:cNvPr id="9" name="모서리가 둥근 직사각형 8"/>
          <p:cNvSpPr/>
          <p:nvPr/>
        </p:nvSpPr>
        <p:spPr>
          <a:xfrm>
            <a:off x="8277983" y="1103765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0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0" name="순서도: 페이지 연결자 14"/>
          <p:cNvSpPr/>
          <p:nvPr/>
        </p:nvSpPr>
        <p:spPr>
          <a:xfrm>
            <a:off x="1360773" y="6163666"/>
            <a:ext cx="790328" cy="264041"/>
          </a:xfrm>
          <a:prstGeom prst="flowChartOffpageConnector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smtClean="0">
                <a:solidFill>
                  <a:schemeClr val="accent2">
                    <a:lumMod val="50000"/>
                  </a:schemeClr>
                </a:solidFill>
                <a:latin typeface="+mn-ea"/>
              </a:rPr>
              <a:t>예시 답</a:t>
            </a:r>
            <a:endParaRPr lang="ko-KR" altLang="en-US" sz="1400" b="1" dirty="0">
              <a:solidFill>
                <a:schemeClr val="accent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2104866" y="6097289"/>
            <a:ext cx="625017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1400" dirty="0">
                <a:solidFill>
                  <a:srgbClr val="EE0000"/>
                </a:solidFill>
                <a:latin typeface="YDVYGO32"/>
              </a:rPr>
              <a:t>사물 인터넷은 다양한 기기들이 연결되어</a:t>
            </a:r>
            <a:r>
              <a:rPr lang="en-US" altLang="ko-KR" sz="1400" dirty="0">
                <a:solidFill>
                  <a:srgbClr val="EE0000"/>
                </a:solidFill>
                <a:latin typeface="YDVYGO32"/>
              </a:rPr>
              <a:t>, </a:t>
            </a:r>
            <a:r>
              <a:rPr lang="ko-KR" altLang="en-US" sz="1400" dirty="0">
                <a:solidFill>
                  <a:srgbClr val="EE0000"/>
                </a:solidFill>
                <a:latin typeface="YDVYGO32"/>
              </a:rPr>
              <a:t>데이터를 주고받으며 </a:t>
            </a:r>
            <a:r>
              <a:rPr lang="ko-KR" altLang="en-US" sz="1400" dirty="0" smtClean="0">
                <a:solidFill>
                  <a:srgbClr val="EE0000"/>
                </a:solidFill>
                <a:latin typeface="YDVYGO32"/>
              </a:rPr>
              <a:t>상호 작용하는 </a:t>
            </a:r>
            <a:r>
              <a:rPr lang="ko-KR" altLang="en-US" sz="1400" dirty="0">
                <a:solidFill>
                  <a:srgbClr val="EE0000"/>
                </a:solidFill>
                <a:latin typeface="YDVYGO32"/>
              </a:rPr>
              <a:t>원리를 바탕으로 동작한다</a:t>
            </a:r>
            <a:r>
              <a:rPr lang="en-US" altLang="ko-KR" sz="1400" dirty="0">
                <a:solidFill>
                  <a:srgbClr val="EE0000"/>
                </a:solidFill>
                <a:latin typeface="YDVYGO32"/>
              </a:rPr>
              <a:t>. </a:t>
            </a:r>
            <a:r>
              <a:rPr lang="ko-KR" altLang="en-US" sz="1400" dirty="0">
                <a:solidFill>
                  <a:srgbClr val="EE0000"/>
                </a:solidFill>
                <a:latin typeface="YDVYGO32"/>
              </a:rPr>
              <a:t>이를 통해 기기들이 사람의 </a:t>
            </a:r>
            <a:r>
              <a:rPr lang="ko-KR" altLang="en-US" sz="1400" dirty="0" smtClean="0">
                <a:solidFill>
                  <a:srgbClr val="EE0000"/>
                </a:solidFill>
                <a:latin typeface="YDVYGO32"/>
              </a:rPr>
              <a:t>개입 </a:t>
            </a:r>
            <a:r>
              <a:rPr lang="ko-KR" altLang="en-US" sz="1400" dirty="0">
                <a:solidFill>
                  <a:srgbClr val="EE0000"/>
                </a:solidFill>
                <a:latin typeface="YDVYGO32"/>
              </a:rPr>
              <a:t>없이도 자동으로 서로 정보를 교환하고</a:t>
            </a:r>
            <a:r>
              <a:rPr lang="en-US" altLang="ko-KR" sz="1400" dirty="0">
                <a:solidFill>
                  <a:srgbClr val="EE0000"/>
                </a:solidFill>
                <a:latin typeface="YDVYGO32"/>
              </a:rPr>
              <a:t>, </a:t>
            </a:r>
            <a:r>
              <a:rPr lang="ko-KR" altLang="en-US" sz="1400" dirty="0">
                <a:solidFill>
                  <a:srgbClr val="EE0000"/>
                </a:solidFill>
                <a:latin typeface="YDVYGO32"/>
              </a:rPr>
              <a:t>필요한 작업을 수행할 </a:t>
            </a:r>
            <a:r>
              <a:rPr lang="ko-KR" altLang="en-US" sz="1400" dirty="0" smtClean="0">
                <a:solidFill>
                  <a:srgbClr val="EE0000"/>
                </a:solidFill>
                <a:latin typeface="YDVYGO32"/>
              </a:rPr>
              <a:t>수 있다</a:t>
            </a:r>
            <a:r>
              <a:rPr lang="en-US" altLang="ko-KR" sz="1400" dirty="0">
                <a:solidFill>
                  <a:srgbClr val="EE0000"/>
                </a:solidFill>
                <a:latin typeface="YDVYGO32"/>
              </a:rPr>
              <a:t>.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5484811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391667" y="843565"/>
            <a:ext cx="828069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사물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인터넷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(</a:t>
            </a:r>
            <a:r>
              <a:rPr lang="en-US" altLang="ko-KR" sz="1600" dirty="0" err="1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IoT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: Internet of Things)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은 사물과 </a:t>
            </a:r>
            <a:r>
              <a:rPr lang="ko-KR" altLang="en-US" sz="1600" dirty="0" err="1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사물뿐만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아니라 사물과 사람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사람과 사람을 연결하여 상호 작용할 수 있도록 하는 정보 과학 기술을 의미한다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사물 인터넷 시스템은 센서와 </a:t>
            </a:r>
            <a:r>
              <a:rPr lang="ko-KR" altLang="en-US" sz="1600" dirty="0" err="1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액추에이터를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비롯한 다양한 장치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통신 기술 등으로 구성된다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이외에도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센서를 통해 수집되는 방대한 양의 데이터를 효율적으로 처리하기 위해 </a:t>
            </a:r>
            <a:r>
              <a:rPr lang="ko-KR" altLang="en-US" sz="1600" dirty="0" err="1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클라우드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컴퓨팅</a:t>
            </a:r>
            <a:r>
              <a:rPr lang="en-US" altLang="ko-KR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*,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에지 </a:t>
            </a: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컴퓨팅</a:t>
            </a:r>
            <a:r>
              <a:rPr lang="en-US" altLang="ko-KR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*</a:t>
            </a: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과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같은 기술이 사용되고 있으며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이를 바탕으로 데이터 분석을 거쳐 우리에게 유용한 형태로 서비스되고 있다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155470" y="191188"/>
            <a:ext cx="4629727" cy="440576"/>
          </a:xfrm>
        </p:spPr>
        <p:txBody>
          <a:bodyPr>
            <a:normAutofit/>
          </a:bodyPr>
          <a:lstStyle/>
          <a:p>
            <a:r>
              <a:rPr lang="ko-KR" altLang="en-US" b="1" dirty="0">
                <a:latin typeface="+mj-ea"/>
                <a:ea typeface="+mj-ea"/>
              </a:rPr>
              <a:t>사물 인터넷의 개념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01218" y="54585"/>
            <a:ext cx="8066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b="1" dirty="0" smtClean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ko-KR" altLang="en-US" sz="4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49419" y="5151589"/>
            <a:ext cx="2544038" cy="154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ko-KR" sz="900" b="1" dirty="0" smtClean="0">
                <a:solidFill>
                  <a:srgbClr val="7030A0"/>
                </a:solidFill>
                <a:latin typeface="+mj-ea"/>
                <a:ea typeface="+mj-ea"/>
              </a:rPr>
              <a:t>*</a:t>
            </a:r>
            <a:r>
              <a:rPr lang="ko-KR" altLang="en-US" sz="900" b="1" dirty="0" smtClean="0">
                <a:solidFill>
                  <a:srgbClr val="7030A0"/>
                </a:solidFill>
                <a:latin typeface="+mj-ea"/>
                <a:ea typeface="+mj-ea"/>
              </a:rPr>
              <a:t>지능형 </a:t>
            </a:r>
            <a:r>
              <a:rPr lang="ko-KR" altLang="en-US" sz="900" b="1" dirty="0">
                <a:solidFill>
                  <a:srgbClr val="7030A0"/>
                </a:solidFill>
                <a:latin typeface="+mj-ea"/>
                <a:ea typeface="+mj-ea"/>
              </a:rPr>
              <a:t>사물 인터넷</a:t>
            </a:r>
            <a:endParaRPr lang="en-US" altLang="ko-KR" sz="900" b="1" dirty="0">
              <a:solidFill>
                <a:srgbClr val="7030A0"/>
              </a:solidFill>
              <a:latin typeface="+mj-ea"/>
              <a:ea typeface="+mj-ea"/>
            </a:endParaRPr>
          </a:p>
          <a:p>
            <a:pPr lvl="0" algn="just">
              <a:lnSpc>
                <a:spcPct val="150000"/>
              </a:lnSpc>
            </a:pPr>
            <a:r>
              <a:rPr lang="ko-KR" altLang="en-US" sz="900" spc="-20" dirty="0">
                <a:latin typeface="+mj-ea"/>
                <a:ea typeface="+mj-ea"/>
              </a:rPr>
              <a:t>인공지능 기술의 발달로 사물 간 지능형 정보 통신이 가능해지면서 지능형 사물 인터넷</a:t>
            </a:r>
            <a:r>
              <a:rPr lang="en-US" altLang="ko-KR" sz="900" spc="-20" dirty="0">
                <a:latin typeface="+mj-ea"/>
                <a:ea typeface="+mj-ea"/>
              </a:rPr>
              <a:t>(</a:t>
            </a:r>
            <a:r>
              <a:rPr lang="en-US" altLang="ko-KR" sz="900" spc="-20" dirty="0" err="1">
                <a:latin typeface="+mj-ea"/>
                <a:ea typeface="+mj-ea"/>
              </a:rPr>
              <a:t>AIoT</a:t>
            </a:r>
            <a:r>
              <a:rPr lang="en-US" altLang="ko-KR" sz="900" spc="-20" dirty="0">
                <a:latin typeface="+mj-ea"/>
                <a:ea typeface="+mj-ea"/>
              </a:rPr>
              <a:t>: Artificial </a:t>
            </a:r>
            <a:r>
              <a:rPr lang="en-US" altLang="ko-KR" sz="900" spc="-20" dirty="0" err="1">
                <a:latin typeface="+mj-ea"/>
                <a:ea typeface="+mj-ea"/>
              </a:rPr>
              <a:t>Intelligenceof</a:t>
            </a:r>
            <a:r>
              <a:rPr lang="en-US" altLang="ko-KR" sz="900" spc="-20" dirty="0">
                <a:latin typeface="+mj-ea"/>
                <a:ea typeface="+mj-ea"/>
              </a:rPr>
              <a:t> Things)</a:t>
            </a:r>
            <a:r>
              <a:rPr lang="ko-KR" altLang="en-US" sz="900" spc="-20" dirty="0">
                <a:latin typeface="+mj-ea"/>
                <a:ea typeface="+mj-ea"/>
              </a:rPr>
              <a:t>이라는 개념도 등장했다</a:t>
            </a:r>
            <a:r>
              <a:rPr lang="en-US" altLang="ko-KR" sz="900" spc="-20" dirty="0">
                <a:latin typeface="+mj-ea"/>
                <a:ea typeface="+mj-ea"/>
              </a:rPr>
              <a:t>. </a:t>
            </a:r>
            <a:r>
              <a:rPr lang="ko-KR" altLang="en-US" sz="900" spc="-20" dirty="0">
                <a:latin typeface="+mj-ea"/>
                <a:ea typeface="+mj-ea"/>
              </a:rPr>
              <a:t>사물 인터넷이 빠르게 확장되고 있어 </a:t>
            </a:r>
            <a:r>
              <a:rPr lang="en-US" altLang="ko-KR" sz="900" spc="-20" dirty="0">
                <a:latin typeface="+mj-ea"/>
                <a:ea typeface="+mj-ea"/>
              </a:rPr>
              <a:t>2030</a:t>
            </a:r>
            <a:r>
              <a:rPr lang="ko-KR" altLang="en-US" sz="900" spc="-20" dirty="0">
                <a:latin typeface="+mj-ea"/>
                <a:ea typeface="+mj-ea"/>
              </a:rPr>
              <a:t>년 이후에는 인터넷에 연결된 사물의 수가 약 </a:t>
            </a:r>
            <a:r>
              <a:rPr lang="en-US" altLang="ko-KR" sz="900" spc="-20" dirty="0">
                <a:latin typeface="+mj-ea"/>
                <a:ea typeface="+mj-ea"/>
              </a:rPr>
              <a:t>1</a:t>
            </a:r>
            <a:r>
              <a:rPr lang="ko-KR" altLang="en-US" sz="900" spc="-20" dirty="0">
                <a:latin typeface="+mj-ea"/>
                <a:ea typeface="+mj-ea"/>
              </a:rPr>
              <a:t>조 </a:t>
            </a:r>
            <a:r>
              <a:rPr lang="en-US" altLang="ko-KR" sz="900" spc="-20" dirty="0">
                <a:latin typeface="+mj-ea"/>
                <a:ea typeface="+mj-ea"/>
              </a:rPr>
              <a:t>5</a:t>
            </a:r>
            <a:r>
              <a:rPr lang="ko-KR" altLang="en-US" sz="900" spc="-20" dirty="0">
                <a:latin typeface="+mj-ea"/>
                <a:ea typeface="+mj-ea"/>
              </a:rPr>
              <a:t>천억 개가 될 것으로 추정된다</a:t>
            </a:r>
            <a:r>
              <a:rPr lang="en-US" altLang="ko-KR" sz="900" spc="-20" dirty="0">
                <a:latin typeface="+mj-ea"/>
                <a:ea typeface="+mj-ea"/>
              </a:rPr>
              <a:t>.</a:t>
            </a:r>
            <a:endParaRPr lang="en-US" altLang="ko-KR" sz="900" spc="-20" dirty="0">
              <a:solidFill>
                <a:schemeClr val="dk1"/>
              </a:solidFill>
              <a:latin typeface="+mj-ea"/>
              <a:ea typeface="+mj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187616" y="5173731"/>
            <a:ext cx="283492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ko-KR" sz="900" dirty="0">
                <a:solidFill>
                  <a:srgbClr val="7030A0"/>
                </a:solidFill>
                <a:latin typeface="+mj-ea"/>
                <a:ea typeface="+mj-ea"/>
              </a:rPr>
              <a:t>*</a:t>
            </a:r>
            <a:r>
              <a:rPr lang="ko-KR" altLang="en-US" sz="900" b="1" dirty="0" smtClean="0">
                <a:solidFill>
                  <a:srgbClr val="7030A0"/>
                </a:solidFill>
                <a:latin typeface="+mj-ea"/>
                <a:ea typeface="+mj-ea"/>
              </a:rPr>
              <a:t>에지 </a:t>
            </a:r>
            <a:r>
              <a:rPr lang="ko-KR" altLang="en-US" sz="900" b="1" dirty="0">
                <a:solidFill>
                  <a:srgbClr val="7030A0"/>
                </a:solidFill>
                <a:latin typeface="+mj-ea"/>
                <a:ea typeface="+mj-ea"/>
              </a:rPr>
              <a:t>컴퓨팅</a:t>
            </a:r>
            <a:r>
              <a:rPr lang="en-US" altLang="ko-KR" sz="900" b="1" dirty="0">
                <a:solidFill>
                  <a:srgbClr val="7030A0"/>
                </a:solidFill>
                <a:latin typeface="+mj-ea"/>
                <a:ea typeface="+mj-ea"/>
              </a:rPr>
              <a:t>(Edge Computing)</a:t>
            </a:r>
          </a:p>
          <a:p>
            <a:pPr lvl="0" algn="just">
              <a:lnSpc>
                <a:spcPct val="150000"/>
              </a:lnSpc>
            </a:pPr>
            <a:r>
              <a:rPr lang="ko-KR" altLang="en-US" sz="900" dirty="0">
                <a:latin typeface="+mj-ea"/>
                <a:ea typeface="+mj-ea"/>
              </a:rPr>
              <a:t>데이터가 생성되는 곳 주변에 위치한 데이터 처리 장치</a:t>
            </a:r>
            <a:r>
              <a:rPr lang="en-US" altLang="ko-KR" sz="900" dirty="0">
                <a:latin typeface="+mj-ea"/>
                <a:ea typeface="+mj-ea"/>
              </a:rPr>
              <a:t>(</a:t>
            </a:r>
            <a:r>
              <a:rPr lang="ko-KR" altLang="en-US" sz="900" dirty="0">
                <a:latin typeface="+mj-ea"/>
                <a:ea typeface="+mj-ea"/>
              </a:rPr>
              <a:t>에지</a:t>
            </a:r>
            <a:r>
              <a:rPr lang="en-US" altLang="ko-KR" sz="900" dirty="0">
                <a:latin typeface="+mj-ea"/>
                <a:ea typeface="+mj-ea"/>
              </a:rPr>
              <a:t>)</a:t>
            </a:r>
            <a:r>
              <a:rPr lang="ko-KR" altLang="en-US" sz="900" dirty="0">
                <a:latin typeface="+mj-ea"/>
                <a:ea typeface="+mj-ea"/>
              </a:rPr>
              <a:t>를 이용하여 </a:t>
            </a:r>
            <a:r>
              <a:rPr lang="ko-KR" altLang="en-US" sz="900" dirty="0" err="1">
                <a:latin typeface="+mj-ea"/>
                <a:ea typeface="+mj-ea"/>
              </a:rPr>
              <a:t>분산형</a:t>
            </a:r>
            <a:r>
              <a:rPr lang="ko-KR" altLang="en-US" sz="900" dirty="0">
                <a:latin typeface="+mj-ea"/>
                <a:ea typeface="+mj-ea"/>
              </a:rPr>
              <a:t> 방식으로 데이터를 처리하는 것을 말한다</a:t>
            </a:r>
            <a:r>
              <a:rPr lang="en-US" altLang="ko-KR" sz="900" dirty="0">
                <a:latin typeface="+mj-ea"/>
                <a:ea typeface="+mj-ea"/>
              </a:rPr>
              <a:t>. </a:t>
            </a:r>
            <a:r>
              <a:rPr lang="ko-KR" altLang="en-US" sz="900" dirty="0">
                <a:latin typeface="+mj-ea"/>
                <a:ea typeface="+mj-ea"/>
              </a:rPr>
              <a:t>데이터 처리 시간이 큰 폭으로 단축되며</a:t>
            </a:r>
            <a:r>
              <a:rPr lang="en-US" altLang="ko-KR" sz="900" dirty="0">
                <a:latin typeface="+mj-ea"/>
                <a:ea typeface="+mj-ea"/>
              </a:rPr>
              <a:t>, </a:t>
            </a:r>
            <a:r>
              <a:rPr lang="ko-KR" altLang="en-US" sz="900" dirty="0">
                <a:latin typeface="+mj-ea"/>
                <a:ea typeface="+mj-ea"/>
              </a:rPr>
              <a:t>인터넷 대역폭과 사용량이 감소하는 장점이 있다</a:t>
            </a:r>
            <a:r>
              <a:rPr lang="en-US" altLang="ko-KR" sz="900" dirty="0">
                <a:latin typeface="+mj-ea"/>
                <a:ea typeface="+mj-ea"/>
              </a:rPr>
              <a:t>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232250" y="5166790"/>
            <a:ext cx="217827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ko-KR" sz="900" dirty="0">
                <a:solidFill>
                  <a:srgbClr val="7030A0"/>
                </a:solidFill>
                <a:latin typeface="+mj-ea"/>
                <a:ea typeface="+mj-ea"/>
              </a:rPr>
              <a:t>*</a:t>
            </a:r>
            <a:r>
              <a:rPr lang="ko-KR" altLang="en-US" sz="900" b="1" dirty="0" err="1" smtClean="0">
                <a:solidFill>
                  <a:srgbClr val="7030A0"/>
                </a:solidFill>
                <a:latin typeface="+mj-ea"/>
                <a:ea typeface="+mj-ea"/>
              </a:rPr>
              <a:t>클라우드</a:t>
            </a:r>
            <a:r>
              <a:rPr lang="ko-KR" altLang="en-US" sz="900" b="1" dirty="0" smtClean="0">
                <a:solidFill>
                  <a:srgbClr val="7030A0"/>
                </a:solidFill>
                <a:latin typeface="+mj-ea"/>
                <a:ea typeface="+mj-ea"/>
              </a:rPr>
              <a:t> </a:t>
            </a:r>
            <a:r>
              <a:rPr lang="ko-KR" altLang="en-US" sz="900" b="1" dirty="0">
                <a:solidFill>
                  <a:srgbClr val="7030A0"/>
                </a:solidFill>
                <a:latin typeface="+mj-ea"/>
                <a:ea typeface="+mj-ea"/>
              </a:rPr>
              <a:t>컴퓨팅</a:t>
            </a:r>
            <a:r>
              <a:rPr lang="en-US" altLang="ko-KR" sz="900" b="1" dirty="0">
                <a:solidFill>
                  <a:srgbClr val="7030A0"/>
                </a:solidFill>
                <a:latin typeface="+mj-ea"/>
                <a:ea typeface="+mj-ea"/>
              </a:rPr>
              <a:t>(Cloud Computing)</a:t>
            </a:r>
          </a:p>
          <a:p>
            <a:pPr lvl="0" algn="just">
              <a:lnSpc>
                <a:spcPct val="150000"/>
              </a:lnSpc>
            </a:pPr>
            <a:r>
              <a:rPr lang="ko-KR" altLang="en-US" sz="900" dirty="0" err="1">
                <a:latin typeface="+mj-ea"/>
                <a:ea typeface="+mj-ea"/>
              </a:rPr>
              <a:t>클라우드</a:t>
            </a:r>
            <a:r>
              <a:rPr lang="ko-KR" altLang="en-US" sz="900" dirty="0">
                <a:latin typeface="+mj-ea"/>
                <a:ea typeface="+mj-ea"/>
              </a:rPr>
              <a:t> 내에서 중앙 </a:t>
            </a:r>
            <a:r>
              <a:rPr lang="ko-KR" altLang="en-US" sz="900" dirty="0" err="1">
                <a:latin typeface="+mj-ea"/>
                <a:ea typeface="+mj-ea"/>
              </a:rPr>
              <a:t>집중형</a:t>
            </a:r>
            <a:r>
              <a:rPr lang="ko-KR" altLang="en-US" sz="900" dirty="0">
                <a:latin typeface="+mj-ea"/>
                <a:ea typeface="+mj-ea"/>
              </a:rPr>
              <a:t> 방식으로 데이터를 처리하는 방식을 말한다</a:t>
            </a:r>
            <a:r>
              <a:rPr lang="en-US" altLang="ko-KR" sz="900" dirty="0">
                <a:latin typeface="+mj-ea"/>
                <a:ea typeface="+mj-ea"/>
              </a:rPr>
              <a:t>.</a:t>
            </a:r>
          </a:p>
        </p:txBody>
      </p:sp>
      <p:graphicFrame>
        <p:nvGraphicFramePr>
          <p:cNvPr id="35" name="표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5089101"/>
              </p:ext>
            </p:extLst>
          </p:nvPr>
        </p:nvGraphicFramePr>
        <p:xfrm>
          <a:off x="1609245" y="3138706"/>
          <a:ext cx="6115980" cy="15006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67371">
                  <a:extLst>
                    <a:ext uri="{9D8B030D-6E8A-4147-A177-3AD203B41FA5}">
                      <a16:colId xmlns:a16="http://schemas.microsoft.com/office/drawing/2014/main" val="2915377458"/>
                    </a:ext>
                  </a:extLst>
                </a:gridCol>
                <a:gridCol w="4448609">
                  <a:extLst>
                    <a:ext uri="{9D8B030D-6E8A-4147-A177-3AD203B41FA5}">
                      <a16:colId xmlns:a16="http://schemas.microsoft.com/office/drawing/2014/main" val="1588202851"/>
                    </a:ext>
                  </a:extLst>
                </a:gridCol>
              </a:tblGrid>
              <a:tr h="30012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구성 요소</a:t>
                      </a:r>
                    </a:p>
                  </a:txBody>
                  <a:tcPr anchor="ctr">
                    <a:solidFill>
                      <a:srgbClr val="B6DEDD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+mj-ea"/>
                          <a:ea typeface="+mj-ea"/>
                        </a:rPr>
                        <a:t>정보 예시</a:t>
                      </a:r>
                    </a:p>
                  </a:txBody>
                  <a:tcPr anchor="ctr">
                    <a:solidFill>
                      <a:srgbClr val="B6DE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3972414"/>
                  </a:ext>
                </a:extLst>
              </a:tr>
              <a:tr h="30012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센서</a:t>
                      </a:r>
                    </a:p>
                  </a:txBody>
                  <a:tcPr anchor="ctr"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5F5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온도센서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, 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습도 센서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, 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가속도 센서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, 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초음파 센서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450765"/>
                  </a:ext>
                </a:extLst>
              </a:tr>
              <a:tr h="30012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1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액추에이터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5F5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모터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, </a:t>
                      </a:r>
                      <a:r>
                        <a:rPr lang="ko-KR" altLang="en-US" sz="120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벨브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, 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스위치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9664369"/>
                  </a:ext>
                </a:extLst>
              </a:tr>
              <a:tr h="30012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통신 기술</a:t>
                      </a:r>
                    </a:p>
                  </a:txBody>
                  <a:tcPr anchor="ctr"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5F5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ko-KR" altLang="en-US" sz="120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이더넷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, 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와이파이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, 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블루투스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, NFC, RFID, </a:t>
                      </a:r>
                      <a:r>
                        <a:rPr lang="ko-KR" altLang="en-US" sz="120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셀룰러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통신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0086460"/>
                  </a:ext>
                </a:extLst>
              </a:tr>
              <a:tr h="30012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소프트웨어</a:t>
                      </a:r>
                    </a:p>
                  </a:txBody>
                  <a:tcPr anchor="ctr"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9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5F5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제어 프로그램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, 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응용 소프트웨어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9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7175920"/>
                  </a:ext>
                </a:extLst>
              </a:tr>
            </a:tbl>
          </a:graphicData>
        </a:graphic>
      </p:graphicFrame>
      <p:grpSp>
        <p:nvGrpSpPr>
          <p:cNvPr id="2" name="그룹 1">
            <a:extLst>
              <a:ext uri="{FF2B5EF4-FFF2-40B4-BE49-F238E27FC236}">
                <a16:creationId xmlns:a16="http://schemas.microsoft.com/office/drawing/2014/main" id="{0C7AE909-0E0A-A26D-8EDC-D7142ECDC994}"/>
              </a:ext>
            </a:extLst>
          </p:cNvPr>
          <p:cNvGrpSpPr/>
          <p:nvPr/>
        </p:nvGrpSpPr>
        <p:grpSpPr>
          <a:xfrm>
            <a:off x="3052866" y="4703168"/>
            <a:ext cx="3035002" cy="276999"/>
            <a:chOff x="1383349" y="6006886"/>
            <a:chExt cx="3035002" cy="276999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21FF010-E3D6-088C-2D1E-3BDEC75B12E8}"/>
                </a:ext>
              </a:extLst>
            </p:cNvPr>
            <p:cNvSpPr txBox="1"/>
            <p:nvPr/>
          </p:nvSpPr>
          <p:spPr>
            <a:xfrm>
              <a:off x="1545972" y="6006886"/>
              <a:ext cx="2872379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just"/>
              <a:r>
                <a:rPr lang="ko-KR" altLang="en-US" sz="1200" dirty="0">
                  <a:solidFill>
                    <a:schemeClr val="tx1"/>
                  </a:solidFill>
                  <a:latin typeface="+mj-ea"/>
                  <a:ea typeface="+mj-ea"/>
                </a:rPr>
                <a:t>사물 인터넷 시스템 구성 요소와 예시</a:t>
              </a:r>
            </a:p>
          </p:txBody>
        </p:sp>
        <p:grpSp>
          <p:nvGrpSpPr>
            <p:cNvPr id="6" name="그룹 5">
              <a:extLst>
                <a:ext uri="{FF2B5EF4-FFF2-40B4-BE49-F238E27FC236}">
                  <a16:creationId xmlns:a16="http://schemas.microsoft.com/office/drawing/2014/main" id="{6A58FA97-57CD-AC32-8859-62B4C1342EA3}"/>
                </a:ext>
              </a:extLst>
            </p:cNvPr>
            <p:cNvGrpSpPr/>
            <p:nvPr/>
          </p:nvGrpSpPr>
          <p:grpSpPr>
            <a:xfrm>
              <a:off x="1383349" y="6069637"/>
              <a:ext cx="167718" cy="167718"/>
              <a:chOff x="2318385" y="5250420"/>
              <a:chExt cx="196293" cy="196293"/>
            </a:xfrm>
          </p:grpSpPr>
          <p:sp>
            <p:nvSpPr>
              <p:cNvPr id="7" name="타원 6">
                <a:extLst>
                  <a:ext uri="{FF2B5EF4-FFF2-40B4-BE49-F238E27FC236}">
                    <a16:creationId xmlns:a16="http://schemas.microsoft.com/office/drawing/2014/main" id="{81642635-0003-643C-51FC-49BF3E136BF6}"/>
                  </a:ext>
                </a:extLst>
              </p:cNvPr>
              <p:cNvSpPr/>
              <p:nvPr/>
            </p:nvSpPr>
            <p:spPr>
              <a:xfrm>
                <a:off x="2318385" y="5250420"/>
                <a:ext cx="196293" cy="19629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noFill/>
                  <a:latin typeface="+mj-ea"/>
                  <a:ea typeface="+mj-ea"/>
                </a:endParaRPr>
              </a:p>
            </p:txBody>
          </p:sp>
          <p:sp>
            <p:nvSpPr>
              <p:cNvPr id="8" name="이등변 삼각형 7">
                <a:extLst>
                  <a:ext uri="{FF2B5EF4-FFF2-40B4-BE49-F238E27FC236}">
                    <a16:creationId xmlns:a16="http://schemas.microsoft.com/office/drawing/2014/main" id="{6AA2AD66-DB80-BA24-BD3A-1E9378FB6E19}"/>
                  </a:ext>
                </a:extLst>
              </p:cNvPr>
              <p:cNvSpPr/>
              <p:nvPr/>
            </p:nvSpPr>
            <p:spPr>
              <a:xfrm>
                <a:off x="2355652" y="5286592"/>
                <a:ext cx="121758" cy="104964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+mj-ea"/>
                  <a:ea typeface="+mj-ea"/>
                </a:endParaRPr>
              </a:p>
            </p:txBody>
          </p:sp>
        </p:grpSp>
      </p:grpSp>
      <p:sp>
        <p:nvSpPr>
          <p:cNvPr id="20" name="제목 1"/>
          <p:cNvSpPr txBox="1">
            <a:spLocks/>
          </p:cNvSpPr>
          <p:nvPr/>
        </p:nvSpPr>
        <p:spPr>
          <a:xfrm>
            <a:off x="5727322" y="57875"/>
            <a:ext cx="3358803" cy="4405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00" b="0" kern="120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defRPr>
            </a:lvl1pPr>
          </a:lstStyle>
          <a:p>
            <a:pPr algn="ctr"/>
            <a:r>
              <a:rPr lang="en-US" altLang="ko-KR" sz="1600" b="1" dirty="0">
                <a:solidFill>
                  <a:srgbClr val="84C436"/>
                </a:solidFill>
                <a:latin typeface="+mj-ea"/>
                <a:ea typeface="+mj-ea"/>
              </a:rPr>
              <a:t>1. </a:t>
            </a:r>
            <a:r>
              <a:rPr lang="ko-KR" altLang="en-US" sz="1600" b="1" dirty="0" smtClean="0">
                <a:solidFill>
                  <a:srgbClr val="84C436"/>
                </a:solidFill>
                <a:latin typeface="+mj-ea"/>
                <a:ea typeface="+mj-ea"/>
              </a:rPr>
              <a:t>사물 인터넷의 개념</a:t>
            </a:r>
            <a:endParaRPr lang="ko-KR" altLang="en-US" sz="1600" b="1" dirty="0">
              <a:solidFill>
                <a:srgbClr val="84C436"/>
              </a:solidFill>
              <a:latin typeface="+mj-ea"/>
              <a:ea typeface="+mj-ea"/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8281056" y="665210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21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389245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C4F9F072-B1C5-DF9B-9A14-7C170B4058C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531" r="8322" b="6027"/>
          <a:stretch/>
        </p:blipFill>
        <p:spPr>
          <a:xfrm>
            <a:off x="0" y="2510966"/>
            <a:ext cx="7892302" cy="4218971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91667" y="909284"/>
            <a:ext cx="805931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ko-KR" altLang="en-US" sz="1600" dirty="0" err="1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스마트워치를</a:t>
            </a: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통해 측정된 혈압이나 심전도 데이터를 바탕으로 사용자에게 필요한 헬스 케어 서비스를 제공하는 것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도로에 있는 교통 정보 수집용 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CCTV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를 활용하여 출퇴근 시간 교통량을 분석하고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교통 신호 체계를 유동적으로 조절하는 것 모두 사물 인터넷을 활용한 사례다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사물 인터넷 기술은 다른 정보 과학 기술들과 융합되어 사회 각 분야에서 높은 부가  가치를 창출하고 있다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155470" y="191188"/>
            <a:ext cx="4629727" cy="440576"/>
          </a:xfrm>
        </p:spPr>
        <p:txBody>
          <a:bodyPr>
            <a:normAutofit/>
          </a:bodyPr>
          <a:lstStyle/>
          <a:p>
            <a:r>
              <a:rPr lang="ko-KR" altLang="en-US" b="1" dirty="0" smtClean="0">
                <a:latin typeface="+mj-ea"/>
                <a:ea typeface="+mj-ea"/>
              </a:rPr>
              <a:t>사물 인터넷의 개념</a:t>
            </a:r>
            <a:endParaRPr lang="ko-KR" altLang="en-US" b="1" dirty="0">
              <a:latin typeface="+mj-ea"/>
              <a:ea typeface="+mj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01218" y="54585"/>
            <a:ext cx="8066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b="1" dirty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ko-KR" altLang="en-US" sz="4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제목 1"/>
          <p:cNvSpPr txBox="1">
            <a:spLocks/>
          </p:cNvSpPr>
          <p:nvPr/>
        </p:nvSpPr>
        <p:spPr>
          <a:xfrm>
            <a:off x="5727322" y="57875"/>
            <a:ext cx="3358803" cy="4405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00" b="0" kern="120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defRPr>
            </a:lvl1pPr>
          </a:lstStyle>
          <a:p>
            <a:pPr algn="ctr"/>
            <a:r>
              <a:rPr lang="en-US" altLang="ko-KR" sz="1600" b="1" dirty="0">
                <a:solidFill>
                  <a:srgbClr val="84C436"/>
                </a:solidFill>
                <a:latin typeface="+mj-ea"/>
                <a:ea typeface="+mj-ea"/>
              </a:rPr>
              <a:t>1. </a:t>
            </a:r>
            <a:r>
              <a:rPr lang="ko-KR" altLang="en-US" sz="1600" b="1" dirty="0" smtClean="0">
                <a:solidFill>
                  <a:srgbClr val="84C436"/>
                </a:solidFill>
                <a:latin typeface="+mj-ea"/>
                <a:ea typeface="+mj-ea"/>
              </a:rPr>
              <a:t>사물 인터넷의 개념</a:t>
            </a:r>
            <a:endParaRPr lang="ko-KR" altLang="en-US" sz="1600" b="1" dirty="0">
              <a:solidFill>
                <a:srgbClr val="84C436"/>
              </a:solidFill>
              <a:latin typeface="+mj-ea"/>
              <a:ea typeface="+mj-ea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8281056" y="665210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21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991766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A61ACC81-2C21-E301-F296-04B4F7A4E61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032"/>
          <a:stretch/>
        </p:blipFill>
        <p:spPr>
          <a:xfrm>
            <a:off x="4791593" y="2258664"/>
            <a:ext cx="4124325" cy="4588260"/>
          </a:xfrm>
          <a:prstGeom prst="rect">
            <a:avLst/>
          </a:prstGeom>
        </p:spPr>
      </p:pic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155470" y="191188"/>
            <a:ext cx="4629727" cy="440576"/>
          </a:xfrm>
        </p:spPr>
        <p:txBody>
          <a:bodyPr>
            <a:normAutofit/>
          </a:bodyPr>
          <a:lstStyle/>
          <a:p>
            <a:r>
              <a:rPr lang="ko-KR" altLang="en-US" b="1" smtClean="0">
                <a:latin typeface="+mj-ea"/>
                <a:ea typeface="+mj-ea"/>
              </a:rPr>
              <a:t>사물 인터넷의 동작 원리</a:t>
            </a:r>
            <a:endParaRPr lang="ko-KR" altLang="en-US" b="1" dirty="0">
              <a:latin typeface="+mj-ea"/>
              <a:ea typeface="+mj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76051" y="54585"/>
            <a:ext cx="8066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b="1" dirty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ko-KR" altLang="en-US" sz="4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1193" y="2522721"/>
            <a:ext cx="4199382" cy="2817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5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그림의 </a:t>
            </a:r>
            <a:r>
              <a:rPr lang="ko-KR" altLang="en-US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스마트홈에서는 온도 센서와 습도 센서를 통해 수집한 데이터가 게이트웨이를 통해 스마트폰과 데이터 분석 및 관리 플랫폼으로 이동한다</a:t>
            </a:r>
            <a:r>
              <a:rPr lang="en-US" altLang="ko-KR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ko-KR" altLang="en-US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스마트폰을 통해 현재 온도와 습도를 실시간으로 확인할 수 있으며</a:t>
            </a:r>
            <a:r>
              <a:rPr lang="en-US" altLang="ko-KR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데이터 분석 및 관리 플랫폼에 의해 나타난 결과를 바탕으로 보일러와 가습기가 적절한 온도와 습도를 유지할 수 있도록 동작한다</a:t>
            </a:r>
            <a:r>
              <a:rPr lang="en-US" altLang="ko-KR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5727322" y="57875"/>
            <a:ext cx="3358803" cy="4405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00" b="0" kern="120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defRPr>
            </a:lvl1pPr>
          </a:lstStyle>
          <a:p>
            <a:pPr algn="ctr"/>
            <a:r>
              <a:rPr lang="en-US" altLang="ko-KR" sz="1600" b="1" dirty="0" smtClean="0">
                <a:solidFill>
                  <a:srgbClr val="84C436"/>
                </a:solidFill>
                <a:latin typeface="+mj-ea"/>
                <a:ea typeface="+mj-ea"/>
              </a:rPr>
              <a:t>2. </a:t>
            </a:r>
            <a:r>
              <a:rPr lang="ko-KR" altLang="en-US" sz="1600" b="1" dirty="0" smtClean="0">
                <a:solidFill>
                  <a:srgbClr val="84C436"/>
                </a:solidFill>
                <a:latin typeface="+mj-ea"/>
                <a:ea typeface="+mj-ea"/>
              </a:rPr>
              <a:t>사물 인터넷의 동작 원리</a:t>
            </a:r>
            <a:endParaRPr lang="ko-KR" altLang="en-US" sz="1600" b="1" dirty="0">
              <a:solidFill>
                <a:srgbClr val="84C436"/>
              </a:solidFill>
              <a:latin typeface="+mj-ea"/>
              <a:ea typeface="+mj-ea"/>
            </a:endParaRPr>
          </a:p>
        </p:txBody>
      </p:sp>
      <p:sp>
        <p:nvSpPr>
          <p:cNvPr id="7" name="모서리가 둥근 직사각형 6"/>
          <p:cNvSpPr/>
          <p:nvPr/>
        </p:nvSpPr>
        <p:spPr>
          <a:xfrm>
            <a:off x="8281056" y="665210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22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401193" y="1001127"/>
            <a:ext cx="803795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사물 인터넷에서 센서에 의해 수집된 다양한 데이터는 장치 내에서 곧바로 처리되거나 네트워크를 통해 데이터 관리 플랫폼으로 전달된다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그리고 분석 결과를 바탕으로 적절한 형태로 가공되어 사용자에게 서비스된다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680448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23036</TotalTime>
  <Words>2577</Words>
  <Application>Microsoft Office PowerPoint</Application>
  <PresentationFormat>화면 슬라이드 쇼(4:3)</PresentationFormat>
  <Paragraphs>220</Paragraphs>
  <Slides>23</Slides>
  <Notes>12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23</vt:i4>
      </vt:variant>
    </vt:vector>
  </HeadingPairs>
  <TitlesOfParts>
    <vt:vector size="34" baseType="lpstr">
      <vt:lpstr>Adobe 고딕 Std B</vt:lpstr>
      <vt:lpstr>HY헤드라인M</vt:lpstr>
      <vt:lpstr>YDVYGO32</vt:lpstr>
      <vt:lpstr>나눔고딕</vt:lpstr>
      <vt:lpstr>나눔고딕 ExtraBold</vt:lpstr>
      <vt:lpstr>맑은 고딕</vt:lpstr>
      <vt:lpstr>Arial</vt:lpstr>
      <vt:lpstr>Calibri</vt:lpstr>
      <vt:lpstr>Calibri Light</vt:lpstr>
      <vt:lpstr>Wingdings</vt:lpstr>
      <vt:lpstr>Office 테마</vt:lpstr>
      <vt:lpstr>PowerPoint 프레젠테이션</vt:lpstr>
      <vt:lpstr>Ⅰ 컴퓨팅 시스템</vt:lpstr>
      <vt:lpstr>PowerPoint 프레젠테이션</vt:lpstr>
      <vt:lpstr>PowerPoint 프레젠테이션</vt:lpstr>
      <vt:lpstr>PowerPoint 프레젠테이션</vt:lpstr>
      <vt:lpstr>PowerPoint 프레젠테이션</vt:lpstr>
      <vt:lpstr>사물 인터넷의 개념</vt:lpstr>
      <vt:lpstr>사물 인터넷의 개념</vt:lpstr>
      <vt:lpstr>사물 인터넷의 동작 원리</vt:lpstr>
      <vt:lpstr>사물 인터넷의 동작 원리</vt:lpstr>
      <vt:lpstr>사물 인터넷의 동작 원리</vt:lpstr>
      <vt:lpstr>사물 인터넷 기술로 인한 삶과 사회의 변화</vt:lpstr>
      <vt:lpstr>사물 인터넷 기술로 인한 삶과 사회의 변화</vt:lpstr>
      <vt:lpstr>사물 인터넷 기술로 인한 삶과 사회의 변화</vt:lpstr>
      <vt:lpstr>사물 인터넷 기술로 인한 삶과 사회의 변화</vt:lpstr>
      <vt:lpstr>1  사물 인터넷의 영향 분석하여 발표하기</vt:lpstr>
      <vt:lpstr>PowerPoint 프레젠테이션</vt:lpstr>
      <vt:lpstr>소단원 자기 평가</vt:lpstr>
      <vt:lpstr>새로운 사물 인터넷 기술을 구상하고 영향력 예측하기 </vt:lpstr>
      <vt:lpstr>새로운 사물 인터넷 기술을 구상하고 영향력 예측하기 </vt:lpstr>
      <vt:lpstr>새로운 사물 인터넷 기술을 구상하고 영향력 예측하기 </vt:lpstr>
      <vt:lpstr>정보 지식 충전소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김주희</dc:creator>
  <cp:lastModifiedBy>Win10</cp:lastModifiedBy>
  <cp:revision>730</cp:revision>
  <cp:lastPrinted>2024-06-28T08:37:44Z</cp:lastPrinted>
  <dcterms:created xsi:type="dcterms:W3CDTF">2024-06-15T02:24:01Z</dcterms:created>
  <dcterms:modified xsi:type="dcterms:W3CDTF">2026-01-29T06:45:09Z</dcterms:modified>
</cp:coreProperties>
</file>